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678" r:id="rId4"/>
  </p:sldMasterIdLst>
  <p:notesMasterIdLst>
    <p:notesMasterId r:id="rId39"/>
  </p:notesMasterIdLst>
  <p:handoutMasterIdLst>
    <p:handoutMasterId r:id="rId40"/>
  </p:handoutMasterIdLst>
  <p:sldIdLst>
    <p:sldId id="2970" r:id="rId5"/>
    <p:sldId id="4595" r:id="rId6"/>
    <p:sldId id="260" r:id="rId7"/>
    <p:sldId id="4568" r:id="rId8"/>
    <p:sldId id="3351" r:id="rId9"/>
    <p:sldId id="4575" r:id="rId10"/>
    <p:sldId id="4576" r:id="rId11"/>
    <p:sldId id="4578" r:id="rId12"/>
    <p:sldId id="4597" r:id="rId13"/>
    <p:sldId id="3068" r:id="rId14"/>
    <p:sldId id="3642" r:id="rId15"/>
    <p:sldId id="3088" r:id="rId16"/>
    <p:sldId id="3090" r:id="rId17"/>
    <p:sldId id="4599" r:id="rId18"/>
    <p:sldId id="4592" r:id="rId19"/>
    <p:sldId id="4593" r:id="rId20"/>
    <p:sldId id="4594" r:id="rId21"/>
    <p:sldId id="4582" r:id="rId22"/>
    <p:sldId id="4543" r:id="rId23"/>
    <p:sldId id="4580" r:id="rId24"/>
    <p:sldId id="4569" r:id="rId25"/>
    <p:sldId id="4430" r:id="rId26"/>
    <p:sldId id="3720" r:id="rId27"/>
    <p:sldId id="4583" r:id="rId28"/>
    <p:sldId id="4584" r:id="rId29"/>
    <p:sldId id="1676" r:id="rId30"/>
    <p:sldId id="4600" r:id="rId31"/>
    <p:sldId id="4585" r:id="rId32"/>
    <p:sldId id="4588" r:id="rId33"/>
    <p:sldId id="4589" r:id="rId34"/>
    <p:sldId id="4586" r:id="rId35"/>
    <p:sldId id="4590" r:id="rId36"/>
    <p:sldId id="4601" r:id="rId37"/>
    <p:sldId id="4591" r:id="rId38"/>
  </p:sldIdLst>
  <p:sldSz cx="9906000" cy="6858000" type="A4"/>
  <p:notesSz cx="6735763" cy="9866313"/>
  <p:defaultTextStyle>
    <a:defPPr>
      <a:defRPr lang="ja-JP"/>
    </a:defPPr>
    <a:lvl1pPr algn="l" rtl="0" fontAlgn="base">
      <a:spcBef>
        <a:spcPct val="0"/>
      </a:spcBef>
      <a:spcAft>
        <a:spcPct val="0"/>
      </a:spcAft>
      <a:defRPr kumimoji="1" sz="1200"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kumimoji="1" sz="1200"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kumimoji="1" sz="1200" kern="1200">
        <a:solidFill>
          <a:schemeClr val="tx1"/>
        </a:solidFill>
        <a:latin typeface="Arial" charset="0"/>
        <a:ea typeface="ＭＳ Ｐゴシック" charset="-128"/>
        <a:cs typeface="+mn-cs"/>
      </a:defRPr>
    </a:lvl3pPr>
    <a:lvl4pPr marL="1370013" indent="1588" algn="l" rtl="0" fontAlgn="base">
      <a:spcBef>
        <a:spcPct val="0"/>
      </a:spcBef>
      <a:spcAft>
        <a:spcPct val="0"/>
      </a:spcAft>
      <a:defRPr kumimoji="1" sz="1200" kern="1200">
        <a:solidFill>
          <a:schemeClr val="tx1"/>
        </a:solidFill>
        <a:latin typeface="Arial" charset="0"/>
        <a:ea typeface="ＭＳ Ｐゴシック" charset="-128"/>
        <a:cs typeface="+mn-cs"/>
      </a:defRPr>
    </a:lvl4pPr>
    <a:lvl5pPr marL="1827213" indent="1588" algn="l" rtl="0" fontAlgn="base">
      <a:spcBef>
        <a:spcPct val="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kumimoji="1" sz="1200" kern="1200">
        <a:solidFill>
          <a:schemeClr val="tx1"/>
        </a:solidFill>
        <a:latin typeface="Arial" charset="0"/>
        <a:ea typeface="ＭＳ Ｐゴシック" charset="-128"/>
        <a:cs typeface="+mn-cs"/>
      </a:defRPr>
    </a:lvl6pPr>
    <a:lvl7pPr marL="2743200" algn="l" defTabSz="914400" rtl="0" eaLnBrk="1" latinLnBrk="0" hangingPunct="1">
      <a:defRPr kumimoji="1" sz="1200" kern="1200">
        <a:solidFill>
          <a:schemeClr val="tx1"/>
        </a:solidFill>
        <a:latin typeface="Arial" charset="0"/>
        <a:ea typeface="ＭＳ Ｐゴシック" charset="-128"/>
        <a:cs typeface="+mn-cs"/>
      </a:defRPr>
    </a:lvl7pPr>
    <a:lvl8pPr marL="3200400" algn="l" defTabSz="914400" rtl="0" eaLnBrk="1" latinLnBrk="0" hangingPunct="1">
      <a:defRPr kumimoji="1" sz="1200" kern="1200">
        <a:solidFill>
          <a:schemeClr val="tx1"/>
        </a:solidFill>
        <a:latin typeface="Arial" charset="0"/>
        <a:ea typeface="ＭＳ Ｐゴシック" charset="-128"/>
        <a:cs typeface="+mn-cs"/>
      </a:defRPr>
    </a:lvl8pPr>
    <a:lvl9pPr marL="3657600" algn="l" defTabSz="914400" rtl="0" eaLnBrk="1" latinLnBrk="0" hangingPunct="1">
      <a:defRPr kumimoji="1"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40FF"/>
    <a:srgbClr val="C5F785"/>
    <a:srgbClr val="D6D6D6"/>
    <a:srgbClr val="9437FF"/>
    <a:srgbClr val="D2F785"/>
    <a:srgbClr val="E0FB79"/>
    <a:srgbClr val="BCF7F6"/>
    <a:srgbClr val="FFE1FF"/>
    <a:srgbClr val="FF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35" autoAdjust="0"/>
    <p:restoredTop sz="96197" autoAdjust="0"/>
  </p:normalViewPr>
  <p:slideViewPr>
    <p:cSldViewPr>
      <p:cViewPr varScale="1">
        <p:scale>
          <a:sx n="101" d="100"/>
          <a:sy n="101" d="100"/>
        </p:scale>
        <p:origin x="240" y="184"/>
      </p:cViewPr>
      <p:guideLst>
        <p:guide orient="horz" pos="2160"/>
        <p:guide pos="3121"/>
      </p:guideLst>
    </p:cSldViewPr>
  </p:slideViewPr>
  <p:outlineViewPr>
    <p:cViewPr>
      <p:scale>
        <a:sx n="33" d="100"/>
        <a:sy n="33" d="100"/>
      </p:scale>
      <p:origin x="0" y="73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19032" cy="492780"/>
          </a:xfrm>
          <a:prstGeom prst="rect">
            <a:avLst/>
          </a:prstGeom>
        </p:spPr>
        <p:txBody>
          <a:bodyPr vert="horz" lIns="90645" tIns="45323" rIns="90645" bIns="45323"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5226" y="1"/>
            <a:ext cx="2919032" cy="492780"/>
          </a:xfrm>
          <a:prstGeom prst="rect">
            <a:avLst/>
          </a:prstGeom>
        </p:spPr>
        <p:txBody>
          <a:bodyPr vert="horz" lIns="90645" tIns="45323" rIns="90645" bIns="45323" rtlCol="0"/>
          <a:lstStyle>
            <a:lvl1pPr algn="r">
              <a:defRPr sz="1200"/>
            </a:lvl1pPr>
          </a:lstStyle>
          <a:p>
            <a:pPr>
              <a:defRPr/>
            </a:pPr>
            <a:fld id="{EE6FBA28-A1AE-4C36-BCA0-654D79111960}" type="datetimeFigureOut">
              <a:rPr lang="ja-JP" altLang="en-US"/>
              <a:pPr>
                <a:defRPr/>
              </a:pPr>
              <a:t>2023/9/22</a:t>
            </a:fld>
            <a:endParaRPr lang="ja-JP" altLang="en-US"/>
          </a:p>
        </p:txBody>
      </p:sp>
      <p:sp>
        <p:nvSpPr>
          <p:cNvPr id="4" name="フッター プレースホルダ 3"/>
          <p:cNvSpPr>
            <a:spLocks noGrp="1"/>
          </p:cNvSpPr>
          <p:nvPr>
            <p:ph type="ftr" sz="quarter" idx="2"/>
          </p:nvPr>
        </p:nvSpPr>
        <p:spPr>
          <a:xfrm>
            <a:off x="0" y="9372003"/>
            <a:ext cx="2919032" cy="492780"/>
          </a:xfrm>
          <a:prstGeom prst="rect">
            <a:avLst/>
          </a:prstGeom>
        </p:spPr>
        <p:txBody>
          <a:bodyPr vert="horz" lIns="90645" tIns="45323" rIns="90645" bIns="45323"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5226" y="9372003"/>
            <a:ext cx="2919032" cy="492780"/>
          </a:xfrm>
          <a:prstGeom prst="rect">
            <a:avLst/>
          </a:prstGeom>
        </p:spPr>
        <p:txBody>
          <a:bodyPr vert="horz" lIns="90645" tIns="45323" rIns="90645" bIns="45323" rtlCol="0" anchor="b"/>
          <a:lstStyle>
            <a:lvl1pPr algn="r">
              <a:defRPr sz="1200"/>
            </a:lvl1pPr>
          </a:lstStyle>
          <a:p>
            <a:pPr>
              <a:defRPr/>
            </a:pPr>
            <a:fld id="{F5CDDE59-BE9B-4D2A-8ADD-502EC06031C5}" type="slidenum">
              <a:rPr lang="ja-JP" altLang="en-US"/>
              <a:pPr>
                <a:defRPr/>
              </a:pPr>
              <a:t>‹#›</a:t>
            </a:fld>
            <a:endParaRPr lang="ja-JP" altLang="en-US"/>
          </a:p>
        </p:txBody>
      </p:sp>
    </p:spTree>
    <p:extLst>
      <p:ext uri="{BB962C8B-B14F-4D97-AF65-F5344CB8AC3E}">
        <p14:creationId xmlns:p14="http://schemas.microsoft.com/office/powerpoint/2010/main" val="11823313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3" name="Rectangle 3"/>
          <p:cNvSpPr>
            <a:spLocks noGrp="1" noChangeArrowheads="1"/>
          </p:cNvSpPr>
          <p:nvPr>
            <p:ph type="dt" idx="1"/>
          </p:nvPr>
        </p:nvSpPr>
        <p:spPr bwMode="auto">
          <a:xfrm>
            <a:off x="3816731" y="1"/>
            <a:ext cx="2917526" cy="492780"/>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lvl1pPr algn="r" defTabSz="909601">
              <a:defRPr>
                <a:ea typeface="ＭＳ Ｐゴシック" pitchFamily="50" charset="-128"/>
              </a:defRPr>
            </a:lvl1pPr>
          </a:lstStyle>
          <a:p>
            <a:pPr>
              <a:defRPr/>
            </a:pPr>
            <a:endParaRPr lang="en-US" altLang="ja-JP"/>
          </a:p>
        </p:txBody>
      </p:sp>
      <p:sp>
        <p:nvSpPr>
          <p:cNvPr id="49156" name="Rectangle 4"/>
          <p:cNvSpPr>
            <a:spLocks noGrp="1" noRot="1" noChangeAspect="1" noChangeArrowheads="1" noTextEdit="1"/>
          </p:cNvSpPr>
          <p:nvPr>
            <p:ph type="sldImg" idx="2"/>
          </p:nvPr>
        </p:nvSpPr>
        <p:spPr bwMode="auto">
          <a:xfrm>
            <a:off x="698500" y="739775"/>
            <a:ext cx="534035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74782" y="4686002"/>
            <a:ext cx="5386201" cy="4441141"/>
          </a:xfrm>
          <a:prstGeom prst="rect">
            <a:avLst/>
          </a:prstGeom>
          <a:noFill/>
          <a:ln w="9525">
            <a:noFill/>
            <a:miter lim="800000"/>
            <a:headEnd/>
            <a:tailEnd/>
          </a:ln>
          <a:effectLst/>
        </p:spPr>
        <p:txBody>
          <a:bodyPr vert="horz" wrap="square" lIns="90935" tIns="45468" rIns="90935" bIns="4546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5366" name="Rectangle 6"/>
          <p:cNvSpPr>
            <a:spLocks noGrp="1" noChangeArrowheads="1"/>
          </p:cNvSpPr>
          <p:nvPr>
            <p:ph type="ftr" sz="quarter" idx="4"/>
          </p:nvPr>
        </p:nvSpPr>
        <p:spPr bwMode="auto">
          <a:xfrm>
            <a:off x="0"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defTabSz="909601">
              <a:defRPr>
                <a:ea typeface="ＭＳ Ｐゴシック" pitchFamily="50" charset="-128"/>
              </a:defRPr>
            </a:lvl1pPr>
          </a:lstStyle>
          <a:p>
            <a:pPr>
              <a:defRPr/>
            </a:pPr>
            <a:endParaRPr lang="en-US" altLang="ja-JP"/>
          </a:p>
        </p:txBody>
      </p:sp>
      <p:sp>
        <p:nvSpPr>
          <p:cNvPr id="15367" name="Rectangle 7"/>
          <p:cNvSpPr>
            <a:spLocks noGrp="1" noChangeArrowheads="1"/>
          </p:cNvSpPr>
          <p:nvPr>
            <p:ph type="sldNum" sz="quarter" idx="5"/>
          </p:nvPr>
        </p:nvSpPr>
        <p:spPr bwMode="auto">
          <a:xfrm>
            <a:off x="3816731" y="9372003"/>
            <a:ext cx="2917526" cy="492780"/>
          </a:xfrm>
          <a:prstGeom prst="rect">
            <a:avLst/>
          </a:prstGeom>
          <a:noFill/>
          <a:ln w="9525">
            <a:noFill/>
            <a:miter lim="800000"/>
            <a:headEnd/>
            <a:tailEnd/>
          </a:ln>
          <a:effectLst/>
        </p:spPr>
        <p:txBody>
          <a:bodyPr vert="horz" wrap="square" lIns="90935" tIns="45468" rIns="90935" bIns="45468" numCol="1" anchor="b" anchorCtr="0" compatLnSpc="1">
            <a:prstTxWarp prst="textNoShape">
              <a:avLst/>
            </a:prstTxWarp>
          </a:bodyPr>
          <a:lstStyle>
            <a:lvl1pPr algn="r" defTabSz="909601">
              <a:defRPr>
                <a:ea typeface="ＭＳ Ｐゴシック" pitchFamily="50" charset="-128"/>
              </a:defRPr>
            </a:lvl1pPr>
          </a:lstStyle>
          <a:p>
            <a:pPr>
              <a:defRPr/>
            </a:pPr>
            <a:fld id="{E838F0BB-FE81-4C5E-BCAD-2EE10E505864}" type="slidenum">
              <a:rPr lang="en-US" altLang="ja-JP"/>
              <a:pPr>
                <a:defRPr/>
              </a:pPr>
              <a:t>‹#›</a:t>
            </a:fld>
            <a:endParaRPr lang="en-US" altLang="ja-JP"/>
          </a:p>
        </p:txBody>
      </p:sp>
    </p:spTree>
    <p:extLst>
      <p:ext uri="{BB962C8B-B14F-4D97-AF65-F5344CB8AC3E}">
        <p14:creationId xmlns:p14="http://schemas.microsoft.com/office/powerpoint/2010/main" val="6872532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561" algn="l" defTabSz="914224" rtl="0" eaLnBrk="1" latinLnBrk="0" hangingPunct="1">
      <a:defRPr kumimoji="1" sz="1200" kern="1200">
        <a:solidFill>
          <a:schemeClr val="tx1"/>
        </a:solidFill>
        <a:latin typeface="+mn-lt"/>
        <a:ea typeface="+mn-ea"/>
        <a:cs typeface="+mn-cs"/>
      </a:defRPr>
    </a:lvl6pPr>
    <a:lvl7pPr marL="2742674" algn="l" defTabSz="914224" rtl="0" eaLnBrk="1" latinLnBrk="0" hangingPunct="1">
      <a:defRPr kumimoji="1" sz="1200" kern="1200">
        <a:solidFill>
          <a:schemeClr val="tx1"/>
        </a:solidFill>
        <a:latin typeface="+mn-lt"/>
        <a:ea typeface="+mn-ea"/>
        <a:cs typeface="+mn-cs"/>
      </a:defRPr>
    </a:lvl7pPr>
    <a:lvl8pPr marL="3199784" algn="l" defTabSz="914224" rtl="0" eaLnBrk="1" latinLnBrk="0" hangingPunct="1">
      <a:defRPr kumimoji="1" sz="1200" kern="1200">
        <a:solidFill>
          <a:schemeClr val="tx1"/>
        </a:solidFill>
        <a:latin typeface="+mn-lt"/>
        <a:ea typeface="+mn-ea"/>
        <a:cs typeface="+mn-cs"/>
      </a:defRPr>
    </a:lvl8pPr>
    <a:lvl9pPr marL="3656897" algn="l" defTabSz="914224"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S PGothic" panose="020B0600070205080204" pitchFamily="34" charset="-128"/>
                <a:ea typeface="MS PGothic" panose="020B0600070205080204" pitchFamily="34" charset="-128"/>
              </a:rPr>
              <a:t>障害児支援は</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社会福祉事業であり</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その趣旨に従った支援を提供でき</a:t>
            </a:r>
            <a:r>
              <a:rPr lang="en-US" altLang="ja-JP" dirty="0">
                <a:latin typeface="MS PGothic" panose="020B0600070205080204" pitchFamily="34" charset="-128"/>
                <a:ea typeface="MS PGothic" panose="020B0600070205080204" pitchFamily="34" charset="-128"/>
              </a:rPr>
              <a:t>､</a:t>
            </a:r>
            <a:r>
              <a:rPr lang="ja-JP" altLang="en-US">
                <a:latin typeface="MS PGothic" panose="020B0600070205080204" pitchFamily="34" charset="-128"/>
                <a:ea typeface="MS PGothic" panose="020B0600070205080204" pitchFamily="34" charset="-128"/>
              </a:rPr>
              <a:t>責務を果たすことができる</a:t>
            </a:r>
            <a:r>
              <a:rPr lang="en-US" altLang="ja-JP" dirty="0">
                <a:latin typeface="MS PGothic" panose="020B0600070205080204" pitchFamily="34" charset="-128"/>
                <a:ea typeface="MS PGothic" panose="020B0600070205080204" pitchFamily="34" charset="-128"/>
              </a:rPr>
              <a:t>｡</a:t>
            </a:r>
          </a:p>
          <a:p>
            <a:pPr marL="939800" indent="-623888">
              <a:buNone/>
            </a:pPr>
            <a:r>
              <a:rPr lang="ja-JP" altLang="en-US" sz="1050">
                <a:latin typeface="MS PGothic" panose="020B0600070205080204" pitchFamily="34" charset="-128"/>
                <a:ea typeface="MS PGothic" panose="020B0600070205080204" pitchFamily="34" charset="-128"/>
              </a:rPr>
              <a:t>⇒・障害児支援は、児童福祉法では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サービス</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ではなく</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支援</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であること、社会福祉法では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社会福祉事業</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であることを確認し、社会福祉事業の目的を理解する</a:t>
            </a:r>
            <a:endParaRPr lang="en-US" altLang="ja-JP" sz="1050" dirty="0">
              <a:latin typeface="MS PGothic" panose="020B0600070205080204" pitchFamily="34" charset="-128"/>
              <a:ea typeface="MS PGothic" panose="020B0600070205080204" pitchFamily="34" charset="-128"/>
            </a:endParaRPr>
          </a:p>
          <a:p>
            <a:r>
              <a:rPr lang="ja-JP" altLang="en-US">
                <a:latin typeface="MS PGothic" panose="020B0600070205080204" pitchFamily="34" charset="-128"/>
                <a:ea typeface="MS PGothic" panose="020B0600070205080204" pitchFamily="34" charset="-128"/>
              </a:rPr>
              <a:t>障害児支援は、子どもの権利条約に基づき、子どもの主体性を尊重した発達の保障であり、個別支援計画や日々の支援に反映させることができる。</a:t>
            </a:r>
            <a:endParaRPr lang="en-US" altLang="ja-JP"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⇒・子どもの権利条約の概要を知り、障害児も同じ子どもであるという大前提に立っていることを理解する</a:t>
            </a:r>
            <a:endParaRPr lang="en-US" altLang="ja-JP" sz="1050" dirty="0">
              <a:latin typeface="MS PGothic" panose="020B0600070205080204" pitchFamily="34" charset="-128"/>
              <a:ea typeface="MS PGothic" panose="020B0600070205080204" pitchFamily="34" charset="-128"/>
            </a:endParaRPr>
          </a:p>
          <a:p>
            <a:pPr marL="939800" indent="-623888">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・子どもの「主体性」を尊重できているか、発達的視点に立った支援になっているかを確認する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障害児支援は</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障害者の権利条約に基づき</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個々の障害や特性に応じて特別に配慮された支援や配慮を行い</a:t>
            </a:r>
            <a:r>
              <a:rPr lang="en-US" altLang="ja-JP" sz="1050" dirty="0">
                <a:latin typeface="MS PGothic" panose="020B0600070205080204" pitchFamily="34" charset="-128"/>
                <a:ea typeface="MS PGothic" panose="020B0600070205080204" pitchFamily="34" charset="-128"/>
              </a:rPr>
              <a:t>､</a:t>
            </a:r>
            <a:r>
              <a:rPr lang="ja-JP" altLang="en-US" sz="1050">
                <a:latin typeface="MS PGothic" panose="020B0600070205080204" pitchFamily="34" charset="-128"/>
                <a:ea typeface="MS PGothic" panose="020B0600070205080204" pitchFamily="34" charset="-128"/>
              </a:rPr>
              <a:t>常にソーシャル・インクルージョンを常に意識した個別支援計画の立案と支援ができる</a:t>
            </a:r>
            <a:r>
              <a:rPr lang="en-US" altLang="ja-JP" sz="1050" dirty="0">
                <a:latin typeface="MS PGothic" panose="020B0600070205080204" pitchFamily="34" charset="-128"/>
                <a:ea typeface="MS PGothic" panose="020B0600070205080204" pitchFamily="34" charset="-128"/>
              </a:rPr>
              <a:t>｡</a:t>
            </a:r>
          </a:p>
          <a:p>
            <a:pPr marL="895350" indent="-895350">
              <a:buNone/>
            </a:pPr>
            <a:r>
              <a:rPr lang="ja-JP" altLang="en-US" sz="1050">
                <a:latin typeface="MS PGothic" panose="020B0600070205080204" pitchFamily="34" charset="-128"/>
                <a:ea typeface="MS PGothic" panose="020B0600070205080204" pitchFamily="34" charset="-128"/>
              </a:rPr>
              <a:t>　　　⇒・障害や疾病、発達の特性に応じたかかわり（合理的配慮を含む）をする支援であることを理解する</a:t>
            </a:r>
            <a:endParaRPr lang="en-US" altLang="ja-JP" sz="1050" dirty="0">
              <a:latin typeface="MS PGothic" panose="020B0600070205080204" pitchFamily="34" charset="-128"/>
              <a:ea typeface="MS PGothic" panose="020B0600070205080204" pitchFamily="34" charset="-128"/>
            </a:endParaRPr>
          </a:p>
          <a:p>
            <a:pPr marL="895350" indent="-895350">
              <a:buNone/>
            </a:pP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・ソーシャル・インクルージョンとは何かを正しく理解する</a:t>
            </a:r>
            <a:endParaRPr lang="en-US" altLang="ja-JP" sz="1050" dirty="0">
              <a:latin typeface="MS PGothic" panose="020B0600070205080204" pitchFamily="34" charset="-128"/>
              <a:ea typeface="MS PGothic" panose="020B0600070205080204" pitchFamily="34" charset="-128"/>
            </a:endParaRPr>
          </a:p>
          <a:p>
            <a:r>
              <a:rPr lang="ja-JP" altLang="en-US" sz="1050">
                <a:latin typeface="MS PGothic" panose="020B0600070205080204" pitchFamily="34" charset="-128"/>
                <a:ea typeface="MS PGothic" panose="020B0600070205080204" pitchFamily="34" charset="-128"/>
              </a:rPr>
              <a:t>相談支援事業者及び関係機関との連携も含めて、児童発達支援管理責任者の役割を説明できる。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⇒・指定基準の規定を確認する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・サービス提供管理責任者との対比から、児童期における支援のポイントを理解する</a:t>
            </a:r>
            <a:endParaRPr lang="en-US" altLang="ja-JP" sz="1050" dirty="0">
              <a:latin typeface="MS PGothic" panose="020B0600070205080204" pitchFamily="34" charset="-128"/>
              <a:ea typeface="MS PGothic" panose="020B0600070205080204" pitchFamily="34" charset="-128"/>
            </a:endParaRPr>
          </a:p>
          <a:p>
            <a:pPr marL="0" indent="0">
              <a:buNone/>
            </a:pPr>
            <a:r>
              <a:rPr lang="ja-JP" altLang="en-US" sz="1050">
                <a:latin typeface="MS PGothic" panose="020B0600070205080204" pitchFamily="34" charset="-128"/>
                <a:ea typeface="MS PGothic" panose="020B0600070205080204" pitchFamily="34" charset="-128"/>
              </a:rPr>
              <a:t>　　　　</a:t>
            </a:r>
            <a:r>
              <a:rPr lang="en-US" altLang="ja-JP" sz="1050" dirty="0">
                <a:latin typeface="MS PGothic" panose="020B0600070205080204" pitchFamily="34" charset="-128"/>
                <a:ea typeface="MS PGothic" panose="020B0600070205080204" pitchFamily="34" charset="-128"/>
              </a:rPr>
              <a:t> </a:t>
            </a:r>
            <a:r>
              <a:rPr lang="ja-JP" altLang="en-US" sz="1050">
                <a:latin typeface="MS PGothic" panose="020B0600070205080204" pitchFamily="34" charset="-128"/>
                <a:ea typeface="MS PGothic" panose="020B0600070205080204" pitchFamily="34" charset="-128"/>
              </a:rPr>
              <a:t>・個別支援計画に関する業務を中核として、支援の内容やスタッフの資質の向上、家族や関係機関との対外的な顔であることを理解する</a:t>
            </a: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pPr marL="939800" indent="-306388">
              <a:buNone/>
            </a:pPr>
            <a:endParaRPr lang="en-US" altLang="ja-JP" sz="1050" dirty="0">
              <a:latin typeface="MS PGothic" panose="020B0600070205080204" pitchFamily="34" charset="-128"/>
              <a:ea typeface="MS PGothic" panose="020B0600070205080204" pitchFamily="34" charset="-128"/>
            </a:endParaRPr>
          </a:p>
          <a:p>
            <a:endParaRPr kumimoji="1" lang="ja-JP" altLang="en-US"/>
          </a:p>
        </p:txBody>
      </p:sp>
    </p:spTree>
    <p:extLst>
      <p:ext uri="{BB962C8B-B14F-4D97-AF65-F5344CB8AC3E}">
        <p14:creationId xmlns:p14="http://schemas.microsoft.com/office/powerpoint/2010/main" val="58399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a:latin typeface="メイリオ" charset="-128"/>
                <a:ea typeface="メイリオ" charset="-128"/>
              </a:rPr>
              <a:t>資料⑦をご覧ください。</a:t>
            </a:r>
            <a:endParaRPr lang="en-US" altLang="ja-JP">
              <a:latin typeface="メイリオ" charset="-128"/>
              <a:ea typeface="メイリオ" charset="-128"/>
            </a:endParaRPr>
          </a:p>
          <a:p>
            <a:endParaRPr lang="en-US" altLang="ja-JP">
              <a:latin typeface="メイリオ" charset="-128"/>
              <a:ea typeface="メイリオ" charset="-128"/>
            </a:endParaRPr>
          </a:p>
          <a:p>
            <a:endParaRPr lang="en-US" altLang="ja-JP">
              <a:latin typeface="メイリオ" charset="-128"/>
              <a:ea typeface="メイリオ" charset="-128"/>
            </a:endParaRPr>
          </a:p>
          <a:p>
            <a:r>
              <a:rPr lang="ja-JP" altLang="en-US">
                <a:latin typeface="メイリオ" charset="-128"/>
                <a:ea typeface="メイリオ" charset="-128"/>
              </a:rPr>
              <a:t>これが引継ぎのためのサマリーシートです。</a:t>
            </a:r>
            <a:endParaRPr lang="en-US" altLang="ja-JP">
              <a:latin typeface="メイリオ" charset="-128"/>
              <a:ea typeface="メイリオ" charset="-128"/>
            </a:endParaRPr>
          </a:p>
          <a:p>
            <a:r>
              <a:rPr lang="ja-JP" altLang="en-US">
                <a:latin typeface="メイリオ" charset="-128"/>
                <a:ea typeface="メイリオ" charset="-128"/>
              </a:rPr>
              <a:t>これまでの成長・発達の様子や変化が記載されています。</a:t>
            </a:r>
          </a:p>
        </p:txBody>
      </p:sp>
      <p:sp>
        <p:nvSpPr>
          <p:cNvPr id="3891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EA564A87-B312-6643-AA96-0506A273DCC7}" type="slidenum">
              <a:rPr lang="en-US" altLang="ja-JP" sz="1300">
                <a:ea typeface="ＭＳ Ｐゴシック" charset="-128"/>
              </a:rPr>
              <a:pPr>
                <a:spcBef>
                  <a:spcPct val="0"/>
                </a:spcBef>
              </a:pPr>
              <a:t>12</a:t>
            </a:fld>
            <a:endParaRPr lang="en-US" altLang="ja-JP" sz="1300">
              <a:ea typeface="ＭＳ Ｐゴシック" charset="-128"/>
            </a:endParaRPr>
          </a:p>
        </p:txBody>
      </p:sp>
    </p:spTree>
    <p:extLst>
      <p:ext uri="{BB962C8B-B14F-4D97-AF65-F5344CB8AC3E}">
        <p14:creationId xmlns:p14="http://schemas.microsoft.com/office/powerpoint/2010/main" val="69680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23</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69064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24</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16979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712788" y="742950"/>
            <a:ext cx="537527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25</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2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20193-7F62-4B0F-A26E-3C036304FC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09360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D72CE4-16E0-42CE-AF85-3CCA80DAEF2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9915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910"/>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910"/>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A0AF0-5F13-486A-9847-F7AB5E546B5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90183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905456-D052-40B3-A063-9B0E6E7F70A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5250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910"/>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51BFF0E-5137-4627-86AA-21EE257611E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937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F23906-C28C-47DE-8E4F-A94606051E1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6001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0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356F00-DC71-473E-82CD-36AD32941D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522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6A93B-25A7-4F55-9C85-6C5A8BB6517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4806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D8C76D0-8B61-4937-AB5C-AF8CE3F4F91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52293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EA36B2-2BF2-4778-A334-096F1966A8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59421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62CD0B0-E75C-40CC-B5E5-16CA9DF9565C}"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0185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32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EB519-43A5-4205-9F20-4A1A0C3FC12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9785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BBD6C-A4FE-48B5-A03C-414F353369B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0856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399" tIns="45701" rIns="91399" bIns="45701"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defRPr sz="140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83501" y="6624638"/>
            <a:ext cx="2311400" cy="476250"/>
          </a:xfrm>
          <a:prstGeom prst="rect">
            <a:avLst/>
          </a:prstGeom>
          <a:noFill/>
          <a:ln w="9525">
            <a:noFill/>
            <a:miter lim="800000"/>
            <a:headEnd/>
            <a:tailEnd/>
          </a:ln>
          <a:effectLst/>
        </p:spPr>
        <p:txBody>
          <a:bodyPr vert="horz" wrap="square" lIns="91399" tIns="45701" rIns="91399" bIns="45701" numCol="1" anchor="t" anchorCtr="0" compatLnSpc="1">
            <a:prstTxWarp prst="textNoShape">
              <a:avLst/>
            </a:prstTxWarp>
          </a:bodyPr>
          <a:lstStyle>
            <a:lvl1pPr algn="r">
              <a:defRPr sz="1400">
                <a:ea typeface="ＭＳ Ｐゴシック" pitchFamily="50" charset="-128"/>
              </a:defRPr>
            </a:lvl1pPr>
          </a:lstStyle>
          <a:p>
            <a:pPr>
              <a:defRPr/>
            </a:pPr>
            <a:fld id="{418FF292-1B2E-4AB9-B266-833EDFA59E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23177791"/>
      </p:ext>
    </p:extLst>
  </p:cSld>
  <p:clrMap bg1="lt1" tx1="dk1" bg2="lt2" tx2="dk2" accent1="accent1" accent2="accent2" accent3="accent3" accent4="accent4" accent5="accent5" accent6="accent6" hlink="hlink" folHlink="folHlink"/>
  <p:sldLayoutIdLst>
    <p:sldLayoutId id="2147484679" r:id="rId1"/>
    <p:sldLayoutId id="2147484680" r:id="rId2"/>
    <p:sldLayoutId id="2147484681" r:id="rId3"/>
    <p:sldLayoutId id="2147484682" r:id="rId4"/>
    <p:sldLayoutId id="2147484683" r:id="rId5"/>
    <p:sldLayoutId id="2147484684" r:id="rId6"/>
    <p:sldLayoutId id="2147484685" r:id="rId7"/>
    <p:sldLayoutId id="2147484686" r:id="rId8"/>
    <p:sldLayoutId id="2147484687" r:id="rId9"/>
    <p:sldLayoutId id="2147484688" r:id="rId10"/>
    <p:sldLayoutId id="2147484689" r:id="rId11"/>
    <p:sldLayoutId id="2147484690" r:id="rId12"/>
    <p:sldLayoutId id="2147484691" r:id="rId13"/>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ctrTitle" idx="4294967295"/>
          </p:nvPr>
        </p:nvSpPr>
        <p:spPr>
          <a:xfrm>
            <a:off x="10716" y="1364945"/>
            <a:ext cx="9906000" cy="3049718"/>
          </a:xfrm>
        </p:spPr>
        <p:txBody>
          <a:bodyPr/>
          <a:lstStyle/>
          <a:p>
            <a:pPr>
              <a:spcBef>
                <a:spcPts val="2400"/>
              </a:spcBef>
            </a:pPr>
            <a:r>
              <a:rPr lang="ja-JP" altLang="en-US" sz="6600"/>
              <a:t>支援内容のチェックと</a:t>
            </a:r>
            <a:br>
              <a:rPr lang="en-US" altLang="ja-JP" sz="6600" dirty="0"/>
            </a:br>
            <a:r>
              <a:rPr lang="ja-JP" altLang="en-US" sz="6600"/>
              <a:t>マネジメントの実際 </a:t>
            </a:r>
            <a:endParaRPr lang="ja-JP" altLang="en-US" dirty="0"/>
          </a:p>
        </p:txBody>
      </p:sp>
      <p:sp>
        <p:nvSpPr>
          <p:cNvPr id="83971" name="Rectangle 3"/>
          <p:cNvSpPr txBox="1">
            <a:spLocks noChangeArrowheads="1"/>
          </p:cNvSpPr>
          <p:nvPr/>
        </p:nvSpPr>
        <p:spPr bwMode="auto">
          <a:xfrm>
            <a:off x="1496616" y="4759256"/>
            <a:ext cx="6934200" cy="1706532"/>
          </a:xfrm>
          <a:prstGeom prst="rect">
            <a:avLst/>
          </a:prstGeom>
          <a:noFill/>
          <a:ln w="9525">
            <a:noFill/>
            <a:miter lim="800000"/>
            <a:headEnd/>
            <a:tailEnd/>
          </a:ln>
        </p:spPr>
        <p:txBody>
          <a:bodyPr lIns="91399" tIns="45701" rIns="91399" bIns="45701"/>
          <a:lstStyle/>
          <a:p>
            <a:pPr algn="ctr">
              <a:lnSpc>
                <a:spcPct val="80000"/>
              </a:lnSpc>
              <a:spcBef>
                <a:spcPct val="20000"/>
              </a:spcBef>
            </a:pPr>
            <a:endParaRPr lang="en-US" altLang="ja-JP" sz="2800" dirty="0"/>
          </a:p>
          <a:p>
            <a:pPr algn="ctr">
              <a:lnSpc>
                <a:spcPct val="80000"/>
              </a:lnSpc>
              <a:spcBef>
                <a:spcPct val="20000"/>
              </a:spcBef>
            </a:pPr>
            <a:r>
              <a:rPr lang="ja-JP" altLang="en-US" sz="2800"/>
              <a:t>全国児童発達支援協議会</a:t>
            </a:r>
            <a:endParaRPr lang="en-US" altLang="ja-JP" sz="900" dirty="0"/>
          </a:p>
          <a:p>
            <a:pPr algn="ctr">
              <a:spcBef>
                <a:spcPts val="1224"/>
              </a:spcBef>
            </a:pPr>
            <a:r>
              <a:rPr lang="ja-JP" altLang="en-US" sz="2800" dirty="0"/>
              <a:t>光真坊　浩史</a:t>
            </a:r>
            <a:endParaRPr lang="ja-JP" altLang="ja-JP" sz="2000" dirty="0"/>
          </a:p>
        </p:txBody>
      </p:sp>
      <p:cxnSp>
        <p:nvCxnSpPr>
          <p:cNvPr id="6" name="直線コネクタ 5"/>
          <p:cNvCxnSpPr/>
          <p:nvPr/>
        </p:nvCxnSpPr>
        <p:spPr bwMode="auto">
          <a:xfrm>
            <a:off x="452407" y="1196752"/>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cxnSp>
        <p:nvCxnSpPr>
          <p:cNvPr id="7" name="直線コネクタ 6"/>
          <p:cNvCxnSpPr/>
          <p:nvPr/>
        </p:nvCxnSpPr>
        <p:spPr bwMode="auto">
          <a:xfrm>
            <a:off x="452407" y="4723308"/>
            <a:ext cx="9001188" cy="1836"/>
          </a:xfrm>
          <a:prstGeom prst="line">
            <a:avLst/>
          </a:prstGeom>
          <a:solidFill>
            <a:schemeClr val="bg1"/>
          </a:solidFill>
          <a:ln w="9525" cap="flat" cmpd="sng" algn="ctr">
            <a:solidFill>
              <a:schemeClr val="tx1"/>
            </a:solidFill>
            <a:prstDash val="solid"/>
            <a:round/>
            <a:headEnd type="none" w="med" len="med"/>
            <a:tailEnd type="none" w="med" len="med"/>
          </a:ln>
          <a:effectLst/>
        </p:spPr>
      </p:cxnSp>
      <p:sp>
        <p:nvSpPr>
          <p:cNvPr id="3" name="Rectangle 3">
            <a:extLst>
              <a:ext uri="{FF2B5EF4-FFF2-40B4-BE49-F238E27FC236}">
                <a16:creationId xmlns:a16="http://schemas.microsoft.com/office/drawing/2014/main" id="{29D32AFB-7785-947B-114F-F21BFE1F8D96}"/>
              </a:ext>
            </a:extLst>
          </p:cNvPr>
          <p:cNvSpPr txBox="1">
            <a:spLocks noChangeArrowheads="1"/>
          </p:cNvSpPr>
          <p:nvPr/>
        </p:nvSpPr>
        <p:spPr bwMode="auto">
          <a:xfrm>
            <a:off x="992560" y="194613"/>
            <a:ext cx="7766417" cy="68064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1800"/>
              <a:t>令和５年度サービス管理</a:t>
            </a:r>
            <a:r>
              <a:rPr lang="ja-JP" altLang="en-US" sz="2000"/>
              <a:t>責任者</a:t>
            </a:r>
            <a:r>
              <a:rPr lang="ja-JP" altLang="en-US" sz="1800"/>
              <a:t>・児童発達支援管理責任者指導者養成研修</a:t>
            </a:r>
            <a:endParaRPr lang="en-US" altLang="ja-JP" sz="1800" dirty="0"/>
          </a:p>
          <a:p>
            <a:pPr algn="ctr">
              <a:lnSpc>
                <a:spcPct val="80000"/>
              </a:lnSpc>
              <a:spcBef>
                <a:spcPct val="20000"/>
              </a:spcBef>
            </a:pPr>
            <a:r>
              <a:rPr lang="ja-JP" altLang="en-US" sz="1800"/>
              <a:t>専門コース別研修：障害児支援</a:t>
            </a:r>
            <a:endParaRPr lang="ja-JP" altLang="en-US" sz="18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338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73541" y="727331"/>
            <a:ext cx="9705528" cy="6086045"/>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2800">
                <a:latin typeface="ＭＳ Ｐゴシック" pitchFamily="50" charset="-128"/>
                <a:ea typeface="ＭＳ Ｐゴシック" pitchFamily="50" charset="-128"/>
                <a:cs typeface="HG丸ｺﾞｼｯｸM-PRO" pitchFamily="50" charset="-128"/>
              </a:rPr>
              <a:t>①移行支援は、所属が変わる際の</a:t>
            </a:r>
            <a:r>
              <a:rPr lang="ja-JP" altLang="en-US" sz="2800" u="sng">
                <a:latin typeface="ＭＳ Ｐゴシック" pitchFamily="50" charset="-128"/>
                <a:ea typeface="ＭＳ Ｐゴシック" pitchFamily="50" charset="-128"/>
                <a:cs typeface="HG丸ｺﾞｼｯｸM-PRO" pitchFamily="50" charset="-128"/>
              </a:rPr>
              <a:t>「つなぎ」の支援</a:t>
            </a:r>
            <a:endParaRPr lang="en-US" altLang="ja-JP" sz="2800" u="sng"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⇒インクルージョンの推進のほか、年齢でステージが移行する</a:t>
            </a: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⇒次</a:t>
            </a:r>
            <a:r>
              <a:rPr lang="ja-JP" altLang="en-US" sz="2400" dirty="0">
                <a:latin typeface="ＭＳ Ｐゴシック" pitchFamily="50" charset="-128"/>
                <a:ea typeface="ＭＳ Ｐゴシック" pitchFamily="50" charset="-128"/>
                <a:cs typeface="HG丸ｺﾞｼｯｸM-PRO" pitchFamily="50" charset="-128"/>
              </a:rPr>
              <a:t>のステージに移行時（</a:t>
            </a:r>
            <a:r>
              <a:rPr lang="ja-JP" altLang="en-US" sz="2400" u="sng" dirty="0">
                <a:latin typeface="ＭＳ Ｐゴシック" pitchFamily="50" charset="-128"/>
                <a:ea typeface="ＭＳ Ｐゴシック" pitchFamily="50" charset="-128"/>
                <a:cs typeface="HG丸ｺﾞｼｯｸM-PRO" pitchFamily="50" charset="-128"/>
              </a:rPr>
              <a:t>縦</a:t>
            </a:r>
            <a:r>
              <a:rPr lang="ja-JP" altLang="en-US" sz="2400" u="sng">
                <a:latin typeface="ＭＳ Ｐゴシック" pitchFamily="50" charset="-128"/>
                <a:ea typeface="ＭＳ Ｐゴシック" pitchFamily="50" charset="-128"/>
                <a:cs typeface="HG丸ｺﾞｼｯｸM-PRO" pitchFamily="50" charset="-128"/>
              </a:rPr>
              <a:t>のつなぎ</a:t>
            </a:r>
            <a:r>
              <a:rPr lang="ja-JP" altLang="en-US" sz="2400">
                <a:latin typeface="ＭＳ Ｐゴシック" pitchFamily="50" charset="-128"/>
                <a:ea typeface="ＭＳ Ｐゴシック" pitchFamily="50" charset="-128"/>
                <a:cs typeface="HG丸ｺﾞｼｯｸM-PRO" pitchFamily="50" charset="-128"/>
              </a:rPr>
              <a:t>＝「未来」）</a:t>
            </a:r>
            <a:endParaRPr lang="en-US" altLang="ja-JP" sz="2400"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⇒放デイ等を新たに並行利用する時</a:t>
            </a:r>
            <a:r>
              <a:rPr lang="ja-JP" altLang="en-US" sz="2400" dirty="0">
                <a:latin typeface="ＭＳ Ｐゴシック" pitchFamily="50" charset="-128"/>
                <a:ea typeface="ＭＳ Ｐゴシック" pitchFamily="50" charset="-128"/>
                <a:cs typeface="HG丸ｺﾞｼｯｸM-PRO" pitchFamily="50" charset="-128"/>
              </a:rPr>
              <a:t>（</a:t>
            </a:r>
            <a:r>
              <a:rPr lang="ja-JP" altLang="en-US" sz="2400" u="sng" dirty="0">
                <a:latin typeface="ＭＳ Ｐゴシック" pitchFamily="50" charset="-128"/>
                <a:ea typeface="ＭＳ Ｐゴシック" pitchFamily="50" charset="-128"/>
                <a:cs typeface="HG丸ｺﾞｼｯｸM-PRO" pitchFamily="50" charset="-128"/>
              </a:rPr>
              <a:t>横</a:t>
            </a:r>
            <a:r>
              <a:rPr lang="ja-JP" altLang="en-US" sz="2400" u="sng">
                <a:latin typeface="ＭＳ Ｐゴシック" pitchFamily="50" charset="-128"/>
                <a:ea typeface="ＭＳ Ｐゴシック" pitchFamily="50" charset="-128"/>
                <a:cs typeface="HG丸ｺﾞｼｯｸM-PRO" pitchFamily="50" charset="-128"/>
              </a:rPr>
              <a:t>のつなぎ</a:t>
            </a:r>
            <a:r>
              <a:rPr lang="ja-JP" altLang="en-US" sz="2400">
                <a:latin typeface="ＭＳ Ｐゴシック" pitchFamily="50" charset="-128"/>
                <a:ea typeface="ＭＳ Ｐゴシック" pitchFamily="50" charset="-128"/>
                <a:cs typeface="HG丸ｺﾞｼｯｸM-PRO" pitchFamily="50" charset="-128"/>
              </a:rPr>
              <a:t>＝「今」）</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latin typeface="ＭＳ Ｐゴシック" pitchFamily="50" charset="-128"/>
                <a:ea typeface="ＭＳ Ｐゴシック" pitchFamily="50" charset="-128"/>
                <a:cs typeface="HG丸ｺﾞｼｯｸM-PRO" pitchFamily="50" charset="-128"/>
              </a:rPr>
              <a:t>②</a:t>
            </a:r>
            <a:r>
              <a:rPr lang="ja-JP" altLang="en-US" sz="2800" u="sng">
                <a:latin typeface="ＭＳ Ｐゴシック" pitchFamily="50" charset="-128"/>
                <a:ea typeface="ＭＳ Ｐゴシック" pitchFamily="50" charset="-128"/>
                <a:cs typeface="HG丸ｺﾞｼｯｸM-PRO" pitchFamily="50" charset="-128"/>
              </a:rPr>
              <a:t>「支援に関する情報」</a:t>
            </a:r>
            <a:r>
              <a:rPr lang="ja-JP" altLang="en-US" sz="2800">
                <a:latin typeface="ＭＳ Ｐゴシック" pitchFamily="50" charset="-128"/>
                <a:ea typeface="ＭＳ Ｐゴシック" pitchFamily="50" charset="-128"/>
                <a:cs typeface="HG丸ｺﾞｼｯｸM-PRO" pitchFamily="50" charset="-128"/>
              </a:rPr>
              <a:t>をつなぐ</a:t>
            </a:r>
            <a:endParaRPr lang="en-US" altLang="ja-JP" sz="28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⇒これまでの支援や合理的配慮等に関する情報を具体的につなぐ</a:t>
            </a:r>
            <a:endParaRPr lang="en-US" altLang="ja-JP" sz="2400" dirty="0">
              <a:latin typeface="ＭＳ Ｐゴシック" pitchFamily="50" charset="-128"/>
              <a:ea typeface="ＭＳ Ｐゴシック" pitchFamily="50" charset="-128"/>
              <a:cs typeface="HG丸ｺﾞｼｯｸM-PRO" pitchFamily="50" charset="-128"/>
            </a:endParaRPr>
          </a:p>
          <a:p>
            <a:pPr marL="801688" indent="-801688">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⇒切れ目のない一貫した支援で、子どもが安心して過ごせ、家族も安心して次の機関に託すことができる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en-US" altLang="ja-JP" sz="2800" dirty="0">
                <a:latin typeface="ＭＳ Ｐゴシック" pitchFamily="50" charset="-128"/>
                <a:ea typeface="ＭＳ Ｐゴシック" pitchFamily="50" charset="-128"/>
                <a:cs typeface="HG丸ｺﾞｼｯｸM-PRO" pitchFamily="50" charset="-128"/>
              </a:rPr>
              <a:t>③</a:t>
            </a:r>
            <a:r>
              <a:rPr lang="ja-JP" altLang="en-US" sz="2800">
                <a:latin typeface="ＭＳ Ｐゴシック" pitchFamily="50" charset="-128"/>
                <a:ea typeface="ＭＳ Ｐゴシック" pitchFamily="50" charset="-128"/>
                <a:cs typeface="HG丸ｺﾞｼｯｸM-PRO" pitchFamily="50" charset="-128"/>
              </a:rPr>
              <a:t>本人や保護者の</a:t>
            </a:r>
            <a:r>
              <a:rPr lang="ja-JP" altLang="en-US" sz="2800" u="sng">
                <a:latin typeface="ＭＳ Ｐゴシック" pitchFamily="50" charset="-128"/>
                <a:ea typeface="ＭＳ Ｐゴシック" pitchFamily="50" charset="-128"/>
                <a:cs typeface="HG丸ｺﾞｼｯｸM-PRO" pitchFamily="50" charset="-128"/>
              </a:rPr>
              <a:t>「同意」</a:t>
            </a:r>
            <a:r>
              <a:rPr lang="ja-JP" altLang="en-US" sz="2800">
                <a:latin typeface="ＭＳ Ｐゴシック" pitchFamily="50" charset="-128"/>
                <a:ea typeface="ＭＳ Ｐゴシック" pitchFamily="50" charset="-128"/>
                <a:cs typeface="HG丸ｺﾞｼｯｸM-PRO" pitchFamily="50" charset="-128"/>
              </a:rPr>
              <a:t>を得ながら進める</a:t>
            </a:r>
            <a:endParaRPr lang="en-US" altLang="ja-JP" sz="28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⇒移行支援の主体は、本人と家族</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latin typeface="ＭＳ Ｐゴシック" pitchFamily="50" charset="-128"/>
                <a:ea typeface="ＭＳ Ｐゴシック" pitchFamily="50" charset="-128"/>
                <a:cs typeface="HG丸ｺﾞｼｯｸM-PRO" pitchFamily="50" charset="-128"/>
              </a:rPr>
              <a:t>④</a:t>
            </a:r>
            <a:r>
              <a:rPr lang="ja-JP" altLang="en-US" sz="2800" u="sng">
                <a:latin typeface="ＭＳ Ｐゴシック" pitchFamily="50" charset="-128"/>
                <a:ea typeface="ＭＳ Ｐゴシック" pitchFamily="50" charset="-128"/>
                <a:cs typeface="HG丸ｺﾞｼｯｸM-PRO" pitchFamily="50" charset="-128"/>
              </a:rPr>
              <a:t>「想い」</a:t>
            </a:r>
            <a:r>
              <a:rPr lang="ja-JP" altLang="en-US" sz="2800" dirty="0">
                <a:latin typeface="ＭＳ Ｐゴシック" pitchFamily="50" charset="-128"/>
                <a:ea typeface="ＭＳ Ｐゴシック" pitchFamily="50" charset="-128"/>
                <a:cs typeface="HG丸ｺﾞｼｯｸM-PRO" pitchFamily="50" charset="-128"/>
              </a:rPr>
              <a:t>をつなぐ</a:t>
            </a:r>
            <a:endParaRPr lang="en-US" altLang="ja-JP" sz="2800" dirty="0">
              <a:latin typeface="ＭＳ Ｐゴシック" pitchFamily="50" charset="-128"/>
              <a:ea typeface="ＭＳ Ｐゴシック" pitchFamily="50" charset="-128"/>
              <a:cs typeface="HG丸ｺﾞｼｯｸM-PRO" pitchFamily="50" charset="-128"/>
            </a:endParaRPr>
          </a:p>
          <a:p>
            <a:pPr marL="936625" indent="-936625">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⇒子ども本人や保護者の想い、これまで関わってきた人たちの想いや願いを託す（支援者が安心して次の機関に託せる）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latin typeface="ＭＳ Ｐゴシック" pitchFamily="50" charset="-128"/>
                <a:ea typeface="ＭＳ Ｐゴシック" pitchFamily="50" charset="-128"/>
                <a:cs typeface="HG丸ｺﾞｼｯｸM-PRO" pitchFamily="50" charset="-128"/>
              </a:rPr>
              <a:t>⑤移行支援は、相談支援専門員と児発管が「協働」して行う</a:t>
            </a:r>
            <a:endParaRPr lang="en-US" altLang="ja-JP" sz="28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⇒相談支援はライフステージを通して関わる役割がある</a:t>
            </a:r>
            <a:endParaRPr lang="ja-JP" altLang="en-US" sz="2400" dirty="0">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9</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0" y="149833"/>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①「</a:t>
            </a:r>
            <a:r>
              <a:rPr lang="ja-JP" altLang="en-US" sz="4000" u="sng" spc="-100" dirty="0">
                <a:solidFill>
                  <a:srgbClr val="000000"/>
                </a:solidFill>
              </a:rPr>
              <a:t>移行</a:t>
            </a:r>
            <a:r>
              <a:rPr lang="ja-JP" altLang="en-US" sz="4000" u="sng" spc="-100">
                <a:solidFill>
                  <a:srgbClr val="000000"/>
                </a:solidFill>
              </a:rPr>
              <a:t>支援」について</a:t>
            </a:r>
            <a:r>
              <a:rPr lang="en-US" altLang="ja-JP" sz="4000" u="sng" spc="-100" dirty="0">
                <a:solidFill>
                  <a:srgbClr val="000000"/>
                </a:solidFill>
              </a:rPr>
              <a:t> 【</a:t>
            </a:r>
            <a:r>
              <a:rPr lang="ja-JP" altLang="en-US" sz="4000" u="sng" spc="-100">
                <a:solidFill>
                  <a:srgbClr val="000000"/>
                </a:solidFill>
              </a:rPr>
              <a:t>追加</a:t>
            </a:r>
            <a:r>
              <a:rPr lang="en-US" altLang="ja-JP" sz="4000" u="sng" spc="-100" dirty="0">
                <a:solidFill>
                  <a:srgbClr val="000000"/>
                </a:solidFill>
              </a:rPr>
              <a:t>】</a:t>
            </a:r>
          </a:p>
        </p:txBody>
      </p:sp>
    </p:spTree>
    <p:extLst>
      <p:ext uri="{BB962C8B-B14F-4D97-AF65-F5344CB8AC3E}">
        <p14:creationId xmlns:p14="http://schemas.microsoft.com/office/powerpoint/2010/main" val="69275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テキスト ボックス 37">
            <a:extLst>
              <a:ext uri="{FF2B5EF4-FFF2-40B4-BE49-F238E27FC236}">
                <a16:creationId xmlns:a16="http://schemas.microsoft.com/office/drawing/2014/main" id="{A25556CA-1A19-4211-287C-2463B7748025}"/>
              </a:ext>
            </a:extLst>
          </p:cNvPr>
          <p:cNvSpPr txBox="1"/>
          <p:nvPr/>
        </p:nvSpPr>
        <p:spPr>
          <a:xfrm>
            <a:off x="2396199" y="1466800"/>
            <a:ext cx="2829867" cy="2766292"/>
          </a:xfrm>
          <a:prstGeom prst="rect">
            <a:avLst/>
          </a:prstGeom>
          <a:solidFill>
            <a:srgbClr val="FF99FF">
              <a:alpha val="13000"/>
            </a:srgbClr>
          </a:solidFill>
          <a:ln>
            <a:solidFill>
              <a:srgbClr val="0000CC"/>
            </a:solidFill>
          </a:ln>
        </p:spPr>
        <p:txBody>
          <a:bodyPr vert="eaVert" wrap="square" rtlCol="0">
            <a:noAutofit/>
          </a:bodyPr>
          <a:lstStyle/>
          <a:p>
            <a:pPr algn="ctr"/>
            <a:endParaRPr kumimoji="1" lang="ja-JP" altLang="en-US" sz="2800"/>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10</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507185" y="89646"/>
            <a:ext cx="9293482"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ライフステージでみた移行支援（例）</a:t>
            </a:r>
            <a:endParaRPr lang="en-US" altLang="ja-JP" sz="4000" u="sng" spc="-100" dirty="0">
              <a:solidFill>
                <a:srgbClr val="000000"/>
              </a:solidFill>
            </a:endParaRPr>
          </a:p>
        </p:txBody>
      </p:sp>
      <p:sp>
        <p:nvSpPr>
          <p:cNvPr id="2" name="右矢印 1">
            <a:extLst>
              <a:ext uri="{FF2B5EF4-FFF2-40B4-BE49-F238E27FC236}">
                <a16:creationId xmlns:a16="http://schemas.microsoft.com/office/drawing/2014/main" id="{2BB5B523-9304-E341-9390-DA59B0E12C56}"/>
              </a:ext>
            </a:extLst>
          </p:cNvPr>
          <p:cNvSpPr/>
          <p:nvPr/>
        </p:nvSpPr>
        <p:spPr bwMode="auto">
          <a:xfrm>
            <a:off x="673647" y="739405"/>
            <a:ext cx="9074642" cy="567942"/>
          </a:xfrm>
          <a:prstGeom prst="rightArrow">
            <a:avLst>
              <a:gd name="adj1" fmla="val 100000"/>
              <a:gd name="adj2" fmla="val 22452"/>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9" name="右矢印 8">
            <a:extLst>
              <a:ext uri="{FF2B5EF4-FFF2-40B4-BE49-F238E27FC236}">
                <a16:creationId xmlns:a16="http://schemas.microsoft.com/office/drawing/2014/main" id="{E653C92E-34BB-594D-89F4-53FFAFBF3C72}"/>
              </a:ext>
            </a:extLst>
          </p:cNvPr>
          <p:cNvSpPr/>
          <p:nvPr/>
        </p:nvSpPr>
        <p:spPr bwMode="auto">
          <a:xfrm>
            <a:off x="638772" y="739405"/>
            <a:ext cx="7466686" cy="567942"/>
          </a:xfrm>
          <a:prstGeom prst="rightArrow">
            <a:avLst>
              <a:gd name="adj1" fmla="val 100000"/>
              <a:gd name="adj2" fmla="val 14742"/>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右矢印 9">
            <a:extLst>
              <a:ext uri="{FF2B5EF4-FFF2-40B4-BE49-F238E27FC236}">
                <a16:creationId xmlns:a16="http://schemas.microsoft.com/office/drawing/2014/main" id="{C4521E48-1B8C-1D45-94EE-A608EA583559}"/>
              </a:ext>
            </a:extLst>
          </p:cNvPr>
          <p:cNvSpPr/>
          <p:nvPr/>
        </p:nvSpPr>
        <p:spPr bwMode="auto">
          <a:xfrm>
            <a:off x="599430" y="739405"/>
            <a:ext cx="4896544" cy="567942"/>
          </a:xfrm>
          <a:prstGeom prst="rightArrow">
            <a:avLst>
              <a:gd name="adj1" fmla="val 100000"/>
              <a:gd name="adj2" fmla="val 17826"/>
            </a:avLst>
          </a:prstGeom>
          <a:solidFill>
            <a:srgbClr val="FFCCFF"/>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1" name="右矢印 10">
            <a:extLst>
              <a:ext uri="{FF2B5EF4-FFF2-40B4-BE49-F238E27FC236}">
                <a16:creationId xmlns:a16="http://schemas.microsoft.com/office/drawing/2014/main" id="{9F7F0E15-0049-934D-B768-C58743A2AECC}"/>
              </a:ext>
            </a:extLst>
          </p:cNvPr>
          <p:cNvSpPr/>
          <p:nvPr/>
        </p:nvSpPr>
        <p:spPr bwMode="auto">
          <a:xfrm>
            <a:off x="183783" y="739405"/>
            <a:ext cx="2180259" cy="567942"/>
          </a:xfrm>
          <a:prstGeom prst="rightArrow">
            <a:avLst>
              <a:gd name="adj1" fmla="val 100000"/>
              <a:gd name="adj2" fmla="val 21681"/>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a:extLst>
              <a:ext uri="{FF2B5EF4-FFF2-40B4-BE49-F238E27FC236}">
                <a16:creationId xmlns:a16="http://schemas.microsoft.com/office/drawing/2014/main" id="{42862520-3BB6-734C-BBCA-2C8BCBB617FE}"/>
              </a:ext>
            </a:extLst>
          </p:cNvPr>
          <p:cNvSpPr txBox="1"/>
          <p:nvPr/>
        </p:nvSpPr>
        <p:spPr>
          <a:xfrm>
            <a:off x="474757" y="682445"/>
            <a:ext cx="1446203" cy="205294"/>
          </a:xfrm>
          <a:prstGeom prst="rect">
            <a:avLst/>
          </a:prstGeom>
          <a:noFill/>
        </p:spPr>
        <p:txBody>
          <a:bodyPr vert="horz" wrap="square" rtlCol="0">
            <a:noAutofit/>
          </a:bodyPr>
          <a:lstStyle/>
          <a:p>
            <a:r>
              <a:rPr kumimoji="1" lang="ja-JP" altLang="en-US" sz="3200"/>
              <a:t>就学前</a:t>
            </a:r>
          </a:p>
        </p:txBody>
      </p:sp>
      <p:sp>
        <p:nvSpPr>
          <p:cNvPr id="13" name="テキスト ボックス 12">
            <a:extLst>
              <a:ext uri="{FF2B5EF4-FFF2-40B4-BE49-F238E27FC236}">
                <a16:creationId xmlns:a16="http://schemas.microsoft.com/office/drawing/2014/main" id="{88430B4B-7FFF-8544-B114-61BF1706B531}"/>
              </a:ext>
            </a:extLst>
          </p:cNvPr>
          <p:cNvSpPr txBox="1"/>
          <p:nvPr/>
        </p:nvSpPr>
        <p:spPr>
          <a:xfrm>
            <a:off x="3101538" y="710823"/>
            <a:ext cx="1446203" cy="205294"/>
          </a:xfrm>
          <a:prstGeom prst="rect">
            <a:avLst/>
          </a:prstGeom>
          <a:noFill/>
        </p:spPr>
        <p:txBody>
          <a:bodyPr vert="horz" wrap="square" rtlCol="0">
            <a:noAutofit/>
          </a:bodyPr>
          <a:lstStyle/>
          <a:p>
            <a:r>
              <a:rPr kumimoji="1" lang="ja-JP" altLang="en-US" sz="3200"/>
              <a:t>学齢期</a:t>
            </a:r>
          </a:p>
        </p:txBody>
      </p:sp>
      <p:sp>
        <p:nvSpPr>
          <p:cNvPr id="14" name="テキスト ボックス 13">
            <a:extLst>
              <a:ext uri="{FF2B5EF4-FFF2-40B4-BE49-F238E27FC236}">
                <a16:creationId xmlns:a16="http://schemas.microsoft.com/office/drawing/2014/main" id="{ABEF4E5E-E141-524E-9E28-8CA0DD876786}"/>
              </a:ext>
            </a:extLst>
          </p:cNvPr>
          <p:cNvSpPr txBox="1"/>
          <p:nvPr/>
        </p:nvSpPr>
        <p:spPr>
          <a:xfrm>
            <a:off x="6069988" y="682445"/>
            <a:ext cx="1446203" cy="205294"/>
          </a:xfrm>
          <a:prstGeom prst="rect">
            <a:avLst/>
          </a:prstGeom>
          <a:noFill/>
        </p:spPr>
        <p:txBody>
          <a:bodyPr vert="horz" wrap="square" rtlCol="0">
            <a:noAutofit/>
          </a:bodyPr>
          <a:lstStyle/>
          <a:p>
            <a:r>
              <a:rPr kumimoji="1" lang="ja-JP" altLang="en-US" sz="3200"/>
              <a:t>成人期</a:t>
            </a:r>
          </a:p>
        </p:txBody>
      </p:sp>
      <p:sp>
        <p:nvSpPr>
          <p:cNvPr id="15" name="テキスト ボックス 14">
            <a:extLst>
              <a:ext uri="{FF2B5EF4-FFF2-40B4-BE49-F238E27FC236}">
                <a16:creationId xmlns:a16="http://schemas.microsoft.com/office/drawing/2014/main" id="{E4386B21-E819-F04B-B6CA-2EA5C14FF664}"/>
              </a:ext>
            </a:extLst>
          </p:cNvPr>
          <p:cNvSpPr txBox="1"/>
          <p:nvPr/>
        </p:nvSpPr>
        <p:spPr>
          <a:xfrm>
            <a:off x="8170220" y="708909"/>
            <a:ext cx="1446203" cy="205294"/>
          </a:xfrm>
          <a:prstGeom prst="rect">
            <a:avLst/>
          </a:prstGeom>
          <a:noFill/>
        </p:spPr>
        <p:txBody>
          <a:bodyPr vert="horz" wrap="square" rtlCol="0">
            <a:noAutofit/>
          </a:bodyPr>
          <a:lstStyle/>
          <a:p>
            <a:r>
              <a:rPr lang="ja-JP" altLang="en-US" sz="3200"/>
              <a:t>高齢期</a:t>
            </a:r>
            <a:endParaRPr kumimoji="1" lang="ja-JP" altLang="en-US" sz="3200"/>
          </a:p>
        </p:txBody>
      </p:sp>
      <p:sp>
        <p:nvSpPr>
          <p:cNvPr id="12" name="テキスト ボックス 11">
            <a:extLst>
              <a:ext uri="{FF2B5EF4-FFF2-40B4-BE49-F238E27FC236}">
                <a16:creationId xmlns:a16="http://schemas.microsoft.com/office/drawing/2014/main" id="{E41BBB59-E56B-2B4F-91B8-D501F77D943B}"/>
              </a:ext>
            </a:extLst>
          </p:cNvPr>
          <p:cNvSpPr txBox="1"/>
          <p:nvPr/>
        </p:nvSpPr>
        <p:spPr>
          <a:xfrm>
            <a:off x="2517527" y="1595040"/>
            <a:ext cx="1100407" cy="1722704"/>
          </a:xfrm>
          <a:prstGeom prst="rect">
            <a:avLst/>
          </a:prstGeom>
          <a:solidFill>
            <a:srgbClr val="FF99FF">
              <a:alpha val="13000"/>
            </a:srgbClr>
          </a:solidFill>
          <a:ln>
            <a:solidFill>
              <a:srgbClr val="0000CC"/>
            </a:solidFill>
          </a:ln>
        </p:spPr>
        <p:txBody>
          <a:bodyPr vert="eaVert" wrap="square" rtlCol="0" anchor="ctr" anchorCtr="1">
            <a:noAutofit/>
          </a:bodyPr>
          <a:lstStyle/>
          <a:p>
            <a:pPr algn="ctr"/>
            <a:r>
              <a:rPr kumimoji="1" lang="ja-JP" altLang="en-US" sz="2800"/>
              <a:t>小学校</a:t>
            </a:r>
          </a:p>
        </p:txBody>
      </p:sp>
      <p:sp>
        <p:nvSpPr>
          <p:cNvPr id="18" name="テキスト ボックス 17">
            <a:extLst>
              <a:ext uri="{FF2B5EF4-FFF2-40B4-BE49-F238E27FC236}">
                <a16:creationId xmlns:a16="http://schemas.microsoft.com/office/drawing/2014/main" id="{573058F5-7487-2B45-947B-6FA13C783A4B}"/>
              </a:ext>
            </a:extLst>
          </p:cNvPr>
          <p:cNvSpPr txBox="1"/>
          <p:nvPr/>
        </p:nvSpPr>
        <p:spPr>
          <a:xfrm>
            <a:off x="3685411" y="1595605"/>
            <a:ext cx="615553" cy="1734386"/>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中</a:t>
            </a:r>
            <a:r>
              <a:rPr kumimoji="1" lang="ja-JP" altLang="en-US" sz="2800"/>
              <a:t>学校</a:t>
            </a:r>
          </a:p>
        </p:txBody>
      </p:sp>
      <p:sp>
        <p:nvSpPr>
          <p:cNvPr id="19" name="テキスト ボックス 18">
            <a:extLst>
              <a:ext uri="{FF2B5EF4-FFF2-40B4-BE49-F238E27FC236}">
                <a16:creationId xmlns:a16="http://schemas.microsoft.com/office/drawing/2014/main" id="{821E4343-28B3-264F-9F95-258B1674DF5C}"/>
              </a:ext>
            </a:extLst>
          </p:cNvPr>
          <p:cNvSpPr txBox="1"/>
          <p:nvPr/>
        </p:nvSpPr>
        <p:spPr>
          <a:xfrm>
            <a:off x="4368441" y="1585519"/>
            <a:ext cx="615553" cy="1744472"/>
          </a:xfrm>
          <a:prstGeom prst="rect">
            <a:avLst/>
          </a:prstGeom>
          <a:solidFill>
            <a:srgbClr val="FF99FF">
              <a:alpha val="13000"/>
            </a:srgbClr>
          </a:solidFill>
          <a:ln>
            <a:solidFill>
              <a:srgbClr val="0000CC"/>
            </a:solidFill>
          </a:ln>
        </p:spPr>
        <p:txBody>
          <a:bodyPr vert="eaVert" wrap="square" rtlCol="0">
            <a:spAutoFit/>
          </a:bodyPr>
          <a:lstStyle/>
          <a:p>
            <a:pPr algn="ctr"/>
            <a:r>
              <a:rPr lang="ja-JP" altLang="en-US" sz="2800"/>
              <a:t>高　</a:t>
            </a:r>
            <a:r>
              <a:rPr lang="en-US" altLang="ja-JP" sz="2800" dirty="0"/>
              <a:t> </a:t>
            </a:r>
            <a:r>
              <a:rPr lang="ja-JP" altLang="en-US" sz="2800"/>
              <a:t>校</a:t>
            </a:r>
            <a:endParaRPr kumimoji="1" lang="ja-JP" altLang="en-US" sz="2800"/>
          </a:p>
        </p:txBody>
      </p:sp>
      <p:sp>
        <p:nvSpPr>
          <p:cNvPr id="21" name="テキスト ボックス 20">
            <a:extLst>
              <a:ext uri="{FF2B5EF4-FFF2-40B4-BE49-F238E27FC236}">
                <a16:creationId xmlns:a16="http://schemas.microsoft.com/office/drawing/2014/main" id="{680F808C-5135-7448-B9C7-5A73975E3FC7}"/>
              </a:ext>
            </a:extLst>
          </p:cNvPr>
          <p:cNvSpPr txBox="1"/>
          <p:nvPr/>
        </p:nvSpPr>
        <p:spPr>
          <a:xfrm>
            <a:off x="345949" y="1551255"/>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lang="ja-JP" altLang="en-US" sz="2800"/>
              <a:t>保育所</a:t>
            </a:r>
            <a:endParaRPr kumimoji="1" lang="ja-JP" altLang="en-US" sz="2800"/>
          </a:p>
        </p:txBody>
      </p:sp>
      <p:sp>
        <p:nvSpPr>
          <p:cNvPr id="22" name="テキスト ボックス 21">
            <a:extLst>
              <a:ext uri="{FF2B5EF4-FFF2-40B4-BE49-F238E27FC236}">
                <a16:creationId xmlns:a16="http://schemas.microsoft.com/office/drawing/2014/main" id="{A6B87A42-BE33-9347-B553-BB2D1028CB82}"/>
              </a:ext>
            </a:extLst>
          </p:cNvPr>
          <p:cNvSpPr txBox="1"/>
          <p:nvPr/>
        </p:nvSpPr>
        <p:spPr>
          <a:xfrm>
            <a:off x="1170072" y="2256508"/>
            <a:ext cx="615553" cy="1169551"/>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幼稚園</a:t>
            </a:r>
          </a:p>
        </p:txBody>
      </p:sp>
      <p:sp>
        <p:nvSpPr>
          <p:cNvPr id="23" name="テキスト ボックス 22">
            <a:extLst>
              <a:ext uri="{FF2B5EF4-FFF2-40B4-BE49-F238E27FC236}">
                <a16:creationId xmlns:a16="http://schemas.microsoft.com/office/drawing/2014/main" id="{F63C8D65-0DE6-2840-8CE2-AF5B1146263D}"/>
              </a:ext>
            </a:extLst>
          </p:cNvPr>
          <p:cNvSpPr txBox="1"/>
          <p:nvPr/>
        </p:nvSpPr>
        <p:spPr>
          <a:xfrm>
            <a:off x="328128" y="2862936"/>
            <a:ext cx="615553" cy="1466107"/>
          </a:xfrm>
          <a:prstGeom prst="rect">
            <a:avLst/>
          </a:prstGeom>
          <a:solidFill>
            <a:schemeClr val="accent1">
              <a:lumMod val="90000"/>
              <a:alpha val="19000"/>
            </a:schemeClr>
          </a:solidFill>
          <a:ln>
            <a:solidFill>
              <a:srgbClr val="0000CC"/>
            </a:solidFill>
          </a:ln>
        </p:spPr>
        <p:txBody>
          <a:bodyPr vert="eaVert" wrap="none" rtlCol="0">
            <a:spAutoFit/>
          </a:bodyPr>
          <a:lstStyle/>
          <a:p>
            <a:r>
              <a:rPr kumimoji="1" lang="ja-JP" altLang="en-US" sz="2800"/>
              <a:t>こども園</a:t>
            </a:r>
          </a:p>
        </p:txBody>
      </p:sp>
      <p:sp>
        <p:nvSpPr>
          <p:cNvPr id="24" name="テキスト ボックス 23">
            <a:extLst>
              <a:ext uri="{FF2B5EF4-FFF2-40B4-BE49-F238E27FC236}">
                <a16:creationId xmlns:a16="http://schemas.microsoft.com/office/drawing/2014/main" id="{2CEC674F-9D7D-FF46-8ED8-2B107EBEDA3E}"/>
              </a:ext>
            </a:extLst>
          </p:cNvPr>
          <p:cNvSpPr txBox="1"/>
          <p:nvPr/>
        </p:nvSpPr>
        <p:spPr>
          <a:xfrm>
            <a:off x="2517527" y="3543919"/>
            <a:ext cx="2487972" cy="554087"/>
          </a:xfrm>
          <a:prstGeom prst="rect">
            <a:avLst/>
          </a:prstGeom>
          <a:solidFill>
            <a:srgbClr val="FF99FF">
              <a:alpha val="13000"/>
            </a:srgbClr>
          </a:solidFill>
          <a:ln>
            <a:solidFill>
              <a:srgbClr val="0000CC"/>
            </a:solidFill>
          </a:ln>
        </p:spPr>
        <p:txBody>
          <a:bodyPr vert="horz" wrap="square" rtlCol="0">
            <a:noAutofit/>
          </a:bodyPr>
          <a:lstStyle/>
          <a:p>
            <a:r>
              <a:rPr kumimoji="1" lang="ja-JP" altLang="en-US" sz="2800"/>
              <a:t>特別支援学校</a:t>
            </a:r>
          </a:p>
        </p:txBody>
      </p:sp>
      <p:sp>
        <p:nvSpPr>
          <p:cNvPr id="25" name="テキスト ボックス 24">
            <a:extLst>
              <a:ext uri="{FF2B5EF4-FFF2-40B4-BE49-F238E27FC236}">
                <a16:creationId xmlns:a16="http://schemas.microsoft.com/office/drawing/2014/main" id="{D1CCB66E-8D4F-C74D-B39B-B296F0A867DA}"/>
              </a:ext>
            </a:extLst>
          </p:cNvPr>
          <p:cNvSpPr txBox="1"/>
          <p:nvPr/>
        </p:nvSpPr>
        <p:spPr>
          <a:xfrm>
            <a:off x="5563806" y="3317744"/>
            <a:ext cx="2461555" cy="1199079"/>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福祉的就労</a:t>
            </a:r>
            <a:endParaRPr kumimoji="1" lang="ja-JP" altLang="en-US" sz="2800"/>
          </a:p>
        </p:txBody>
      </p:sp>
      <p:sp>
        <p:nvSpPr>
          <p:cNvPr id="26" name="テキスト ボックス 25">
            <a:extLst>
              <a:ext uri="{FF2B5EF4-FFF2-40B4-BE49-F238E27FC236}">
                <a16:creationId xmlns:a16="http://schemas.microsoft.com/office/drawing/2014/main" id="{3CB73FA7-AF34-DC4A-868A-EB4E3D7745A3}"/>
              </a:ext>
            </a:extLst>
          </p:cNvPr>
          <p:cNvSpPr txBox="1"/>
          <p:nvPr/>
        </p:nvSpPr>
        <p:spPr>
          <a:xfrm>
            <a:off x="5549789" y="1550403"/>
            <a:ext cx="2461556" cy="1433357"/>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一般就労</a:t>
            </a:r>
            <a:endParaRPr kumimoji="1" lang="ja-JP" altLang="en-US" sz="2800"/>
          </a:p>
        </p:txBody>
      </p:sp>
      <p:sp>
        <p:nvSpPr>
          <p:cNvPr id="27" name="テキスト ボックス 26">
            <a:extLst>
              <a:ext uri="{FF2B5EF4-FFF2-40B4-BE49-F238E27FC236}">
                <a16:creationId xmlns:a16="http://schemas.microsoft.com/office/drawing/2014/main" id="{5FF52F87-96D0-B74E-8ABF-D8BBEFE18089}"/>
              </a:ext>
            </a:extLst>
          </p:cNvPr>
          <p:cNvSpPr txBox="1"/>
          <p:nvPr/>
        </p:nvSpPr>
        <p:spPr>
          <a:xfrm>
            <a:off x="5582226" y="4636188"/>
            <a:ext cx="2441842" cy="1086458"/>
          </a:xfrm>
          <a:prstGeom prst="rect">
            <a:avLst/>
          </a:prstGeom>
          <a:solidFill>
            <a:srgbClr val="73FB79">
              <a:alpha val="34851"/>
            </a:srgbClr>
          </a:solidFill>
          <a:ln>
            <a:solidFill>
              <a:srgbClr val="0000CC"/>
            </a:solidFill>
          </a:ln>
        </p:spPr>
        <p:txBody>
          <a:bodyPr vert="horz" wrap="square" rtlCol="0" anchor="ctr" anchorCtr="1">
            <a:noAutofit/>
          </a:bodyPr>
          <a:lstStyle/>
          <a:p>
            <a:r>
              <a:rPr lang="ja-JP" altLang="en-US" sz="2800"/>
              <a:t>生活介護等</a:t>
            </a:r>
            <a:endParaRPr kumimoji="1" lang="ja-JP" altLang="en-US" sz="2800"/>
          </a:p>
        </p:txBody>
      </p:sp>
      <p:sp>
        <p:nvSpPr>
          <p:cNvPr id="34" name="テキスト ボックス 33">
            <a:extLst>
              <a:ext uri="{FF2B5EF4-FFF2-40B4-BE49-F238E27FC236}">
                <a16:creationId xmlns:a16="http://schemas.microsoft.com/office/drawing/2014/main" id="{014E8E60-D5F5-E747-BFB6-3F49305A9F2D}"/>
              </a:ext>
            </a:extLst>
          </p:cNvPr>
          <p:cNvSpPr txBox="1"/>
          <p:nvPr/>
        </p:nvSpPr>
        <p:spPr>
          <a:xfrm>
            <a:off x="8538434" y="1564869"/>
            <a:ext cx="982224" cy="3791400"/>
          </a:xfrm>
          <a:prstGeom prst="rect">
            <a:avLst/>
          </a:prstGeom>
          <a:solidFill>
            <a:srgbClr val="FFC000">
              <a:alpha val="31000"/>
            </a:srgbClr>
          </a:solidFill>
          <a:ln>
            <a:solidFill>
              <a:srgbClr val="0000CC"/>
            </a:solidFill>
          </a:ln>
        </p:spPr>
        <p:txBody>
          <a:bodyPr vert="eaVert" wrap="square" rtlCol="0" anchor="ctr" anchorCtr="1">
            <a:noAutofit/>
          </a:bodyPr>
          <a:lstStyle/>
          <a:p>
            <a:pPr algn="ctr"/>
            <a:r>
              <a:rPr lang="ja-JP" altLang="en-US" sz="2800"/>
              <a:t>高齢者福祉</a:t>
            </a:r>
            <a:endParaRPr kumimoji="1" lang="ja-JP" altLang="en-US" sz="2800"/>
          </a:p>
        </p:txBody>
      </p:sp>
      <p:sp>
        <p:nvSpPr>
          <p:cNvPr id="29" name="テキスト ボックス 28">
            <a:extLst>
              <a:ext uri="{FF2B5EF4-FFF2-40B4-BE49-F238E27FC236}">
                <a16:creationId xmlns:a16="http://schemas.microsoft.com/office/drawing/2014/main" id="{34D12D54-D000-4143-9583-5BF73FC8FA17}"/>
              </a:ext>
            </a:extLst>
          </p:cNvPr>
          <p:cNvSpPr txBox="1"/>
          <p:nvPr/>
        </p:nvSpPr>
        <p:spPr>
          <a:xfrm>
            <a:off x="2430079" y="5148894"/>
            <a:ext cx="2575420" cy="573761"/>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2400"/>
              <a:t>放課後等デイ等</a:t>
            </a:r>
            <a:endParaRPr kumimoji="1" lang="ja-JP" altLang="en-US" sz="2400"/>
          </a:p>
        </p:txBody>
      </p:sp>
      <p:sp>
        <p:nvSpPr>
          <p:cNvPr id="30" name="テキスト ボックス 29">
            <a:extLst>
              <a:ext uri="{FF2B5EF4-FFF2-40B4-BE49-F238E27FC236}">
                <a16:creationId xmlns:a16="http://schemas.microsoft.com/office/drawing/2014/main" id="{130949AA-3B82-4441-A8F3-3062790CFF05}"/>
              </a:ext>
            </a:extLst>
          </p:cNvPr>
          <p:cNvSpPr txBox="1"/>
          <p:nvPr/>
        </p:nvSpPr>
        <p:spPr>
          <a:xfrm>
            <a:off x="225734" y="4723026"/>
            <a:ext cx="1656198" cy="999624"/>
          </a:xfrm>
          <a:prstGeom prst="rect">
            <a:avLst/>
          </a:prstGeom>
          <a:solidFill>
            <a:schemeClr val="accent5">
              <a:lumMod val="90000"/>
              <a:alpha val="13000"/>
            </a:schemeClr>
          </a:solidFill>
          <a:ln>
            <a:solidFill>
              <a:srgbClr val="0000CC"/>
            </a:solidFill>
          </a:ln>
        </p:spPr>
        <p:txBody>
          <a:bodyPr vert="horz" wrap="square" rtlCol="0" anchor="ctr" anchorCtr="1">
            <a:noAutofit/>
          </a:bodyPr>
          <a:lstStyle/>
          <a:p>
            <a:pPr algn="ctr"/>
            <a:r>
              <a:rPr lang="ja-JP" altLang="en-US" sz="2400"/>
              <a:t>児童発達</a:t>
            </a:r>
            <a:endParaRPr lang="en-US" altLang="ja-JP" sz="2400" dirty="0"/>
          </a:p>
          <a:p>
            <a:pPr algn="ctr">
              <a:spcBef>
                <a:spcPts val="600"/>
              </a:spcBef>
            </a:pPr>
            <a:r>
              <a:rPr kumimoji="1" lang="ja-JP" altLang="en-US" sz="2400"/>
              <a:t>訪問支援</a:t>
            </a:r>
          </a:p>
        </p:txBody>
      </p:sp>
      <p:cxnSp>
        <p:nvCxnSpPr>
          <p:cNvPr id="35" name="直線矢印コネクタ 34">
            <a:extLst>
              <a:ext uri="{FF2B5EF4-FFF2-40B4-BE49-F238E27FC236}">
                <a16:creationId xmlns:a16="http://schemas.microsoft.com/office/drawing/2014/main" id="{172F7AC3-DC60-3144-A468-AF740A4F890F}"/>
              </a:ext>
            </a:extLst>
          </p:cNvPr>
          <p:cNvCxnSpPr>
            <a:cxnSpLocks/>
          </p:cNvCxnSpPr>
          <p:nvPr/>
        </p:nvCxnSpPr>
        <p:spPr bwMode="auto">
          <a:xfrm flipV="1">
            <a:off x="1881932" y="3473670"/>
            <a:ext cx="465211" cy="1193515"/>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65" name="直線矢印コネクタ 64">
            <a:extLst>
              <a:ext uri="{FF2B5EF4-FFF2-40B4-BE49-F238E27FC236}">
                <a16:creationId xmlns:a16="http://schemas.microsoft.com/office/drawing/2014/main" id="{065DFAC5-F032-7F44-99DA-C9DB116B04F3}"/>
              </a:ext>
            </a:extLst>
          </p:cNvPr>
          <p:cNvCxnSpPr>
            <a:cxnSpLocks/>
          </p:cNvCxnSpPr>
          <p:nvPr/>
        </p:nvCxnSpPr>
        <p:spPr bwMode="auto">
          <a:xfrm>
            <a:off x="8064219" y="5040025"/>
            <a:ext cx="474215" cy="0"/>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55" name="テキスト ボックス 54">
            <a:extLst>
              <a:ext uri="{FF2B5EF4-FFF2-40B4-BE49-F238E27FC236}">
                <a16:creationId xmlns:a16="http://schemas.microsoft.com/office/drawing/2014/main" id="{5CF8FB2C-79F6-F7D2-53B2-7D443876F256}"/>
              </a:ext>
            </a:extLst>
          </p:cNvPr>
          <p:cNvSpPr txBox="1"/>
          <p:nvPr/>
        </p:nvSpPr>
        <p:spPr>
          <a:xfrm>
            <a:off x="240042" y="1454144"/>
            <a:ext cx="1650248" cy="2941532"/>
          </a:xfrm>
          <a:prstGeom prst="rect">
            <a:avLst/>
          </a:prstGeom>
          <a:solidFill>
            <a:schemeClr val="accent1">
              <a:lumMod val="90000"/>
              <a:alpha val="19000"/>
            </a:schemeClr>
          </a:solidFill>
          <a:ln>
            <a:solidFill>
              <a:srgbClr val="0000CC"/>
            </a:solidFill>
          </a:ln>
        </p:spPr>
        <p:txBody>
          <a:bodyPr vert="eaVert" wrap="square" rtlCol="0">
            <a:spAutoFit/>
          </a:bodyPr>
          <a:lstStyle/>
          <a:p>
            <a:endParaRPr kumimoji="1" lang="ja-JP" altLang="en-US" sz="2800"/>
          </a:p>
        </p:txBody>
      </p:sp>
      <p:sp>
        <p:nvSpPr>
          <p:cNvPr id="64" name="テキスト ボックス 63">
            <a:extLst>
              <a:ext uri="{FF2B5EF4-FFF2-40B4-BE49-F238E27FC236}">
                <a16:creationId xmlns:a16="http://schemas.microsoft.com/office/drawing/2014/main" id="{019E95EC-7A5F-2226-3E5E-5D6EB741A0EB}"/>
              </a:ext>
            </a:extLst>
          </p:cNvPr>
          <p:cNvSpPr txBox="1"/>
          <p:nvPr/>
        </p:nvSpPr>
        <p:spPr>
          <a:xfrm>
            <a:off x="2417520" y="4346916"/>
            <a:ext cx="1200409" cy="573757"/>
          </a:xfrm>
          <a:prstGeom prst="rect">
            <a:avLst/>
          </a:prstGeom>
          <a:solidFill>
            <a:srgbClr val="FF99FF">
              <a:alpha val="13000"/>
            </a:srgbClr>
          </a:solidFill>
          <a:ln>
            <a:solidFill>
              <a:srgbClr val="0000CC"/>
            </a:solidFill>
          </a:ln>
        </p:spPr>
        <p:txBody>
          <a:bodyPr vert="horz" wrap="square" rtlCol="0" anchor="ctr" anchorCtr="1">
            <a:noAutofit/>
          </a:bodyPr>
          <a:lstStyle/>
          <a:p>
            <a:pPr algn="ctr"/>
            <a:r>
              <a:rPr lang="ja-JP" altLang="en-US" sz="1800"/>
              <a:t>放課後</a:t>
            </a:r>
            <a:endParaRPr lang="en-US" altLang="ja-JP" sz="1800" dirty="0"/>
          </a:p>
          <a:p>
            <a:pPr marL="9525" algn="ctr"/>
            <a:r>
              <a:rPr lang="ja-JP" altLang="en-US" sz="1800"/>
              <a:t>児童</a:t>
            </a:r>
            <a:r>
              <a:rPr lang="ja-JP" altLang="en-US" sz="1600"/>
              <a:t>クラブ</a:t>
            </a:r>
            <a:endParaRPr kumimoji="1" lang="ja-JP" altLang="en-US" sz="1800"/>
          </a:p>
        </p:txBody>
      </p:sp>
      <p:cxnSp>
        <p:nvCxnSpPr>
          <p:cNvPr id="6" name="直線矢印コネクタ 5">
            <a:extLst>
              <a:ext uri="{FF2B5EF4-FFF2-40B4-BE49-F238E27FC236}">
                <a16:creationId xmlns:a16="http://schemas.microsoft.com/office/drawing/2014/main" id="{F9025E3B-774C-3A73-0158-A8512E160327}"/>
              </a:ext>
            </a:extLst>
          </p:cNvPr>
          <p:cNvCxnSpPr>
            <a:cxnSpLocks/>
          </p:cNvCxnSpPr>
          <p:nvPr/>
        </p:nvCxnSpPr>
        <p:spPr bwMode="auto">
          <a:xfrm flipV="1">
            <a:off x="901534" y="4346916"/>
            <a:ext cx="0" cy="400697"/>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3" name="直線矢印コネクタ 32">
            <a:extLst>
              <a:ext uri="{FF2B5EF4-FFF2-40B4-BE49-F238E27FC236}">
                <a16:creationId xmlns:a16="http://schemas.microsoft.com/office/drawing/2014/main" id="{CADF5036-0575-1C16-9603-95C335ACEFB1}"/>
              </a:ext>
            </a:extLst>
          </p:cNvPr>
          <p:cNvCxnSpPr>
            <a:cxnSpLocks/>
          </p:cNvCxnSpPr>
          <p:nvPr/>
        </p:nvCxnSpPr>
        <p:spPr bwMode="auto">
          <a:xfrm>
            <a:off x="1890290" y="5409036"/>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7" name="直線矢印コネクタ 36">
            <a:extLst>
              <a:ext uri="{FF2B5EF4-FFF2-40B4-BE49-F238E27FC236}">
                <a16:creationId xmlns:a16="http://schemas.microsoft.com/office/drawing/2014/main" id="{58C233CD-F55B-EEBC-4DCC-B11EFF362EB5}"/>
              </a:ext>
            </a:extLst>
          </p:cNvPr>
          <p:cNvCxnSpPr>
            <a:cxnSpLocks/>
          </p:cNvCxnSpPr>
          <p:nvPr/>
        </p:nvCxnSpPr>
        <p:spPr bwMode="auto">
          <a:xfrm>
            <a:off x="1921985" y="4819343"/>
            <a:ext cx="508094"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39" name="直線矢印コネクタ 38">
            <a:extLst>
              <a:ext uri="{FF2B5EF4-FFF2-40B4-BE49-F238E27FC236}">
                <a16:creationId xmlns:a16="http://schemas.microsoft.com/office/drawing/2014/main" id="{59D9C5D0-AAA3-ECF0-A411-1460B0E78A15}"/>
              </a:ext>
            </a:extLst>
          </p:cNvPr>
          <p:cNvCxnSpPr>
            <a:cxnSpLocks/>
          </p:cNvCxnSpPr>
          <p:nvPr/>
        </p:nvCxnSpPr>
        <p:spPr bwMode="auto">
          <a:xfrm>
            <a:off x="3117562" y="4920673"/>
            <a:ext cx="0" cy="308326"/>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1" name="直線矢印コネクタ 40">
            <a:extLst>
              <a:ext uri="{FF2B5EF4-FFF2-40B4-BE49-F238E27FC236}">
                <a16:creationId xmlns:a16="http://schemas.microsoft.com/office/drawing/2014/main" id="{A305EB7D-A58E-13C2-E0E2-027F1D8B6CD3}"/>
              </a:ext>
            </a:extLst>
          </p:cNvPr>
          <p:cNvCxnSpPr>
            <a:cxnSpLocks/>
          </p:cNvCxnSpPr>
          <p:nvPr/>
        </p:nvCxnSpPr>
        <p:spPr bwMode="auto">
          <a:xfrm flipV="1">
            <a:off x="2760694" y="4883846"/>
            <a:ext cx="0" cy="308326"/>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8" name="直線矢印コネクタ 47">
            <a:extLst>
              <a:ext uri="{FF2B5EF4-FFF2-40B4-BE49-F238E27FC236}">
                <a16:creationId xmlns:a16="http://schemas.microsoft.com/office/drawing/2014/main" id="{62543622-631A-EF12-04CD-1E19FA353361}"/>
              </a:ext>
            </a:extLst>
          </p:cNvPr>
          <p:cNvCxnSpPr>
            <a:cxnSpLocks/>
          </p:cNvCxnSpPr>
          <p:nvPr/>
        </p:nvCxnSpPr>
        <p:spPr bwMode="auto">
          <a:xfrm flipV="1">
            <a:off x="4956733" y="2924910"/>
            <a:ext cx="593056" cy="2072512"/>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9" name="直線矢印コネクタ 48">
            <a:extLst>
              <a:ext uri="{FF2B5EF4-FFF2-40B4-BE49-F238E27FC236}">
                <a16:creationId xmlns:a16="http://schemas.microsoft.com/office/drawing/2014/main" id="{B6267B8A-8661-59BE-EDC0-43A9B13D32E3}"/>
              </a:ext>
            </a:extLst>
          </p:cNvPr>
          <p:cNvCxnSpPr>
            <a:cxnSpLocks/>
          </p:cNvCxnSpPr>
          <p:nvPr/>
        </p:nvCxnSpPr>
        <p:spPr bwMode="auto">
          <a:xfrm>
            <a:off x="5089591" y="5287431"/>
            <a:ext cx="474215"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0" name="直線矢印コネクタ 49">
            <a:extLst>
              <a:ext uri="{FF2B5EF4-FFF2-40B4-BE49-F238E27FC236}">
                <a16:creationId xmlns:a16="http://schemas.microsoft.com/office/drawing/2014/main" id="{067D4FAD-E6EC-FC88-BD95-5227C08213CD}"/>
              </a:ext>
            </a:extLst>
          </p:cNvPr>
          <p:cNvCxnSpPr>
            <a:cxnSpLocks/>
          </p:cNvCxnSpPr>
          <p:nvPr/>
        </p:nvCxnSpPr>
        <p:spPr bwMode="auto">
          <a:xfrm flipV="1">
            <a:off x="5089591" y="4643678"/>
            <a:ext cx="406383" cy="400697"/>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54" name="直線矢印コネクタ 53">
            <a:extLst>
              <a:ext uri="{FF2B5EF4-FFF2-40B4-BE49-F238E27FC236}">
                <a16:creationId xmlns:a16="http://schemas.microsoft.com/office/drawing/2014/main" id="{9771557C-95E6-1C79-1101-D2F1ED0EAA3C}"/>
              </a:ext>
            </a:extLst>
          </p:cNvPr>
          <p:cNvCxnSpPr>
            <a:cxnSpLocks/>
          </p:cNvCxnSpPr>
          <p:nvPr/>
        </p:nvCxnSpPr>
        <p:spPr bwMode="auto">
          <a:xfrm>
            <a:off x="8064219" y="3945371"/>
            <a:ext cx="474215" cy="0"/>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57" name="直線矢印コネクタ 56">
            <a:extLst>
              <a:ext uri="{FF2B5EF4-FFF2-40B4-BE49-F238E27FC236}">
                <a16:creationId xmlns:a16="http://schemas.microsoft.com/office/drawing/2014/main" id="{D45240DF-865E-4A18-66AD-206A7428D4A2}"/>
              </a:ext>
            </a:extLst>
          </p:cNvPr>
          <p:cNvCxnSpPr>
            <a:cxnSpLocks/>
          </p:cNvCxnSpPr>
          <p:nvPr/>
        </p:nvCxnSpPr>
        <p:spPr bwMode="auto">
          <a:xfrm flipV="1">
            <a:off x="6666226" y="2983760"/>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61" name="テキスト ボックス 60">
            <a:extLst>
              <a:ext uri="{FF2B5EF4-FFF2-40B4-BE49-F238E27FC236}">
                <a16:creationId xmlns:a16="http://schemas.microsoft.com/office/drawing/2014/main" id="{6BFFAA16-BCFF-6C1C-F1E6-31695CD316AA}"/>
              </a:ext>
            </a:extLst>
          </p:cNvPr>
          <p:cNvSpPr txBox="1"/>
          <p:nvPr/>
        </p:nvSpPr>
        <p:spPr>
          <a:xfrm>
            <a:off x="6515" y="6477034"/>
            <a:ext cx="9514143" cy="369332"/>
          </a:xfrm>
          <a:prstGeom prst="rect">
            <a:avLst/>
          </a:prstGeom>
          <a:noFill/>
        </p:spPr>
        <p:txBody>
          <a:bodyPr wrap="none" rtlCol="0">
            <a:spAutoFit/>
          </a:bodyPr>
          <a:lstStyle/>
          <a:p>
            <a:r>
              <a:rPr kumimoji="1" lang="en-US" altLang="ja-JP" sz="1800" dirty="0">
                <a:latin typeface="MS PGothic" panose="020B0600070205080204" pitchFamily="34" charset="-128"/>
                <a:ea typeface="MS PGothic" panose="020B0600070205080204" pitchFamily="34" charset="-128"/>
              </a:rPr>
              <a:t>※</a:t>
            </a:r>
            <a:r>
              <a:rPr kumimoji="1" lang="ja-JP" altLang="en-US" sz="1800">
                <a:latin typeface="MS PGothic" panose="020B0600070205080204" pitchFamily="34" charset="-128"/>
                <a:ea typeface="MS PGothic" panose="020B0600070205080204" pitchFamily="34" charset="-128"/>
              </a:rPr>
              <a:t>　　　は、主に障害児福祉からの移行支援を示している。その他、教育等からの移行支援もある</a:t>
            </a:r>
          </a:p>
        </p:txBody>
      </p:sp>
      <p:cxnSp>
        <p:nvCxnSpPr>
          <p:cNvPr id="58" name="直線矢印コネクタ 57">
            <a:extLst>
              <a:ext uri="{FF2B5EF4-FFF2-40B4-BE49-F238E27FC236}">
                <a16:creationId xmlns:a16="http://schemas.microsoft.com/office/drawing/2014/main" id="{A570EBE4-326F-6B57-D7ED-7CA79C0C8A5A}"/>
              </a:ext>
            </a:extLst>
          </p:cNvPr>
          <p:cNvCxnSpPr>
            <a:cxnSpLocks/>
          </p:cNvCxnSpPr>
          <p:nvPr/>
        </p:nvCxnSpPr>
        <p:spPr bwMode="auto">
          <a:xfrm>
            <a:off x="372917" y="6675707"/>
            <a:ext cx="345519"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
        <p:nvSpPr>
          <p:cNvPr id="20" name="テキスト ボックス 19">
            <a:extLst>
              <a:ext uri="{FF2B5EF4-FFF2-40B4-BE49-F238E27FC236}">
                <a16:creationId xmlns:a16="http://schemas.microsoft.com/office/drawing/2014/main" id="{AC99DE2E-64C2-8949-A5E8-5AE5102A9CE6}"/>
              </a:ext>
            </a:extLst>
          </p:cNvPr>
          <p:cNvSpPr txBox="1"/>
          <p:nvPr/>
        </p:nvSpPr>
        <p:spPr>
          <a:xfrm>
            <a:off x="5114569" y="1595040"/>
            <a:ext cx="638586" cy="831679"/>
          </a:xfrm>
          <a:prstGeom prst="rect">
            <a:avLst/>
          </a:prstGeom>
          <a:solidFill>
            <a:srgbClr val="FFE1FF">
              <a:alpha val="58824"/>
            </a:srgbClr>
          </a:solidFill>
          <a:ln>
            <a:solidFill>
              <a:srgbClr val="0000CC"/>
            </a:solidFill>
          </a:ln>
        </p:spPr>
        <p:txBody>
          <a:bodyPr vert="eaVert" wrap="square" rtlCol="0" anchor="ctr" anchorCtr="1">
            <a:noAutofit/>
          </a:bodyPr>
          <a:lstStyle/>
          <a:p>
            <a:pPr algn="ctr"/>
            <a:r>
              <a:rPr lang="ja-JP" altLang="en-US" sz="2800"/>
              <a:t>大学</a:t>
            </a:r>
            <a:endParaRPr kumimoji="1" lang="ja-JP" altLang="en-US" sz="2800"/>
          </a:p>
        </p:txBody>
      </p:sp>
      <p:cxnSp>
        <p:nvCxnSpPr>
          <p:cNvPr id="63" name="直線矢印コネクタ 62">
            <a:extLst>
              <a:ext uri="{FF2B5EF4-FFF2-40B4-BE49-F238E27FC236}">
                <a16:creationId xmlns:a16="http://schemas.microsoft.com/office/drawing/2014/main" id="{422BFD70-1F32-0CBF-8B03-C35CD3F60D64}"/>
              </a:ext>
            </a:extLst>
          </p:cNvPr>
          <p:cNvCxnSpPr>
            <a:cxnSpLocks/>
          </p:cNvCxnSpPr>
          <p:nvPr/>
        </p:nvCxnSpPr>
        <p:spPr bwMode="auto">
          <a:xfrm>
            <a:off x="1337634" y="4395676"/>
            <a:ext cx="0" cy="351937"/>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68" name="直線矢印コネクタ 67">
            <a:extLst>
              <a:ext uri="{FF2B5EF4-FFF2-40B4-BE49-F238E27FC236}">
                <a16:creationId xmlns:a16="http://schemas.microsoft.com/office/drawing/2014/main" id="{D1129F03-E251-53E5-A29C-C83AE5D42391}"/>
              </a:ext>
            </a:extLst>
          </p:cNvPr>
          <p:cNvCxnSpPr>
            <a:cxnSpLocks/>
          </p:cNvCxnSpPr>
          <p:nvPr/>
        </p:nvCxnSpPr>
        <p:spPr bwMode="auto">
          <a:xfrm>
            <a:off x="7098274" y="2990399"/>
            <a:ext cx="0" cy="33959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sp>
        <p:nvSpPr>
          <p:cNvPr id="72" name="テキスト ボックス 71">
            <a:extLst>
              <a:ext uri="{FF2B5EF4-FFF2-40B4-BE49-F238E27FC236}">
                <a16:creationId xmlns:a16="http://schemas.microsoft.com/office/drawing/2014/main" id="{644FD130-0F72-CFF3-515A-FE1BD8E13027}"/>
              </a:ext>
            </a:extLst>
          </p:cNvPr>
          <p:cNvSpPr txBox="1"/>
          <p:nvPr/>
        </p:nvSpPr>
        <p:spPr>
          <a:xfrm>
            <a:off x="208950" y="5932770"/>
            <a:ext cx="5017116" cy="476958"/>
          </a:xfrm>
          <a:prstGeom prst="rect">
            <a:avLst/>
          </a:prstGeom>
          <a:solidFill>
            <a:srgbClr val="D6D6D6">
              <a:alpha val="35830"/>
            </a:srgbClr>
          </a:solidFill>
          <a:ln>
            <a:solidFill>
              <a:srgbClr val="0000CC"/>
            </a:solidFill>
          </a:ln>
        </p:spPr>
        <p:txBody>
          <a:bodyPr vert="horz" wrap="square" rtlCol="0" anchor="ctr" anchorCtr="1">
            <a:noAutofit/>
          </a:bodyPr>
          <a:lstStyle/>
          <a:p>
            <a:pPr algn="ctr"/>
            <a:r>
              <a:rPr lang="ja-JP" altLang="en-US" sz="2400"/>
              <a:t>障害児相談支援</a:t>
            </a:r>
            <a:endParaRPr kumimoji="1" lang="ja-JP" altLang="en-US" sz="2400"/>
          </a:p>
        </p:txBody>
      </p:sp>
      <p:sp>
        <p:nvSpPr>
          <p:cNvPr id="73" name="テキスト ボックス 72">
            <a:extLst>
              <a:ext uri="{FF2B5EF4-FFF2-40B4-BE49-F238E27FC236}">
                <a16:creationId xmlns:a16="http://schemas.microsoft.com/office/drawing/2014/main" id="{06497D84-A844-E7FC-CF2E-62C8AA7DB008}"/>
              </a:ext>
            </a:extLst>
          </p:cNvPr>
          <p:cNvSpPr txBox="1"/>
          <p:nvPr/>
        </p:nvSpPr>
        <p:spPr>
          <a:xfrm>
            <a:off x="5326698" y="5922312"/>
            <a:ext cx="4185607" cy="476958"/>
          </a:xfrm>
          <a:prstGeom prst="rect">
            <a:avLst/>
          </a:prstGeom>
          <a:solidFill>
            <a:srgbClr val="D6D6D6">
              <a:alpha val="35830"/>
            </a:srgbClr>
          </a:solidFill>
          <a:ln>
            <a:solidFill>
              <a:srgbClr val="0000CC"/>
            </a:solidFill>
          </a:ln>
        </p:spPr>
        <p:txBody>
          <a:bodyPr vert="horz" wrap="square" rtlCol="0" anchor="ctr" anchorCtr="1">
            <a:noAutofit/>
          </a:bodyPr>
          <a:lstStyle/>
          <a:p>
            <a:pPr algn="ctr"/>
            <a:r>
              <a:rPr lang="ja-JP" altLang="en-US" sz="2400"/>
              <a:t>特定相談支援</a:t>
            </a:r>
            <a:endParaRPr kumimoji="1" lang="ja-JP" altLang="en-US" sz="2400"/>
          </a:p>
        </p:txBody>
      </p:sp>
      <p:sp>
        <p:nvSpPr>
          <p:cNvPr id="77" name="テキスト ボックス 76">
            <a:extLst>
              <a:ext uri="{FF2B5EF4-FFF2-40B4-BE49-F238E27FC236}">
                <a16:creationId xmlns:a16="http://schemas.microsoft.com/office/drawing/2014/main" id="{A49D602E-7853-3BD1-EE45-E8B72A387BFF}"/>
              </a:ext>
            </a:extLst>
          </p:cNvPr>
          <p:cNvSpPr txBox="1"/>
          <p:nvPr/>
        </p:nvSpPr>
        <p:spPr>
          <a:xfrm>
            <a:off x="8024067" y="5409036"/>
            <a:ext cx="1488237" cy="309888"/>
          </a:xfrm>
          <a:prstGeom prst="rect">
            <a:avLst/>
          </a:prstGeom>
          <a:solidFill>
            <a:srgbClr val="73FB79">
              <a:alpha val="34851"/>
            </a:srgbClr>
          </a:solidFill>
          <a:ln>
            <a:solidFill>
              <a:srgbClr val="0000CC"/>
            </a:solidFill>
          </a:ln>
        </p:spPr>
        <p:txBody>
          <a:bodyPr vert="horz" wrap="square" rtlCol="0" anchor="ctr" anchorCtr="1">
            <a:noAutofit/>
          </a:bodyPr>
          <a:lstStyle/>
          <a:p>
            <a:endParaRPr kumimoji="1" lang="ja-JP" altLang="en-US" sz="2800"/>
          </a:p>
        </p:txBody>
      </p:sp>
      <p:cxnSp>
        <p:nvCxnSpPr>
          <p:cNvPr id="80" name="直線コネクタ 79">
            <a:extLst>
              <a:ext uri="{FF2B5EF4-FFF2-40B4-BE49-F238E27FC236}">
                <a16:creationId xmlns:a16="http://schemas.microsoft.com/office/drawing/2014/main" id="{1E8B5521-5387-7F21-B15B-5FADC9A93FDB}"/>
              </a:ext>
            </a:extLst>
          </p:cNvPr>
          <p:cNvCxnSpPr>
            <a:cxnSpLocks/>
          </p:cNvCxnSpPr>
          <p:nvPr/>
        </p:nvCxnSpPr>
        <p:spPr bwMode="auto">
          <a:xfrm>
            <a:off x="8038809" y="5409036"/>
            <a:ext cx="0" cy="309888"/>
          </a:xfrm>
          <a:prstGeom prst="line">
            <a:avLst/>
          </a:prstGeom>
          <a:solidFill>
            <a:schemeClr val="bg1"/>
          </a:solidFill>
          <a:ln w="38100" cap="flat" cmpd="sng" algn="ctr">
            <a:solidFill>
              <a:srgbClr val="C5F785"/>
            </a:solidFill>
            <a:prstDash val="solid"/>
            <a:round/>
            <a:headEnd type="none" w="med" len="med"/>
            <a:tailEnd type="none"/>
          </a:ln>
          <a:effectLst/>
        </p:spPr>
      </p:cxnSp>
      <p:cxnSp>
        <p:nvCxnSpPr>
          <p:cNvPr id="82" name="直線矢印コネクタ 81">
            <a:extLst>
              <a:ext uri="{FF2B5EF4-FFF2-40B4-BE49-F238E27FC236}">
                <a16:creationId xmlns:a16="http://schemas.microsoft.com/office/drawing/2014/main" id="{83B66D69-25D1-7A50-BC29-1D0EA5602441}"/>
              </a:ext>
            </a:extLst>
          </p:cNvPr>
          <p:cNvCxnSpPr>
            <a:cxnSpLocks/>
          </p:cNvCxnSpPr>
          <p:nvPr/>
        </p:nvCxnSpPr>
        <p:spPr bwMode="auto">
          <a:xfrm>
            <a:off x="5153926" y="6171249"/>
            <a:ext cx="344271"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85" name="直線コネクタ 84">
            <a:extLst>
              <a:ext uri="{FF2B5EF4-FFF2-40B4-BE49-F238E27FC236}">
                <a16:creationId xmlns:a16="http://schemas.microsoft.com/office/drawing/2014/main" id="{0C3D1791-C710-3BB2-6D62-0764C5A05BB0}"/>
              </a:ext>
            </a:extLst>
          </p:cNvPr>
          <p:cNvCxnSpPr>
            <a:cxnSpLocks/>
          </p:cNvCxnSpPr>
          <p:nvPr/>
        </p:nvCxnSpPr>
        <p:spPr bwMode="auto">
          <a:xfrm>
            <a:off x="3735125" y="5722646"/>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86" name="直線コネクタ 85">
            <a:extLst>
              <a:ext uri="{FF2B5EF4-FFF2-40B4-BE49-F238E27FC236}">
                <a16:creationId xmlns:a16="http://schemas.microsoft.com/office/drawing/2014/main" id="{C357EF37-F4AF-11F8-F03C-73C75A20150E}"/>
              </a:ext>
            </a:extLst>
          </p:cNvPr>
          <p:cNvCxnSpPr>
            <a:cxnSpLocks/>
          </p:cNvCxnSpPr>
          <p:nvPr/>
        </p:nvCxnSpPr>
        <p:spPr bwMode="auto">
          <a:xfrm>
            <a:off x="1065166" y="5735091"/>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88" name="直線コネクタ 87">
            <a:extLst>
              <a:ext uri="{FF2B5EF4-FFF2-40B4-BE49-F238E27FC236}">
                <a16:creationId xmlns:a16="http://schemas.microsoft.com/office/drawing/2014/main" id="{6F52627A-5571-61BE-9A74-72E13D4D0C11}"/>
              </a:ext>
            </a:extLst>
          </p:cNvPr>
          <p:cNvCxnSpPr>
            <a:cxnSpLocks/>
          </p:cNvCxnSpPr>
          <p:nvPr/>
        </p:nvCxnSpPr>
        <p:spPr bwMode="auto">
          <a:xfrm>
            <a:off x="7099599" y="5718924"/>
            <a:ext cx="0" cy="210124"/>
          </a:xfrm>
          <a:prstGeom prst="line">
            <a:avLst/>
          </a:prstGeom>
          <a:solidFill>
            <a:schemeClr val="bg1"/>
          </a:solidFill>
          <a:ln w="38100" cap="flat" cmpd="sng" algn="ctr">
            <a:solidFill>
              <a:srgbClr val="00B050"/>
            </a:solidFill>
            <a:prstDash val="sysDot"/>
            <a:round/>
            <a:headEnd type="none" w="med" len="med"/>
            <a:tailEnd type="none"/>
          </a:ln>
          <a:effectLst/>
        </p:spPr>
      </p:cxnSp>
      <p:cxnSp>
        <p:nvCxnSpPr>
          <p:cNvPr id="7" name="直線矢印コネクタ 6">
            <a:extLst>
              <a:ext uri="{FF2B5EF4-FFF2-40B4-BE49-F238E27FC236}">
                <a16:creationId xmlns:a16="http://schemas.microsoft.com/office/drawing/2014/main" id="{EC3920DA-B409-9010-0AE8-A0D39B576ED6}"/>
              </a:ext>
            </a:extLst>
          </p:cNvPr>
          <p:cNvCxnSpPr>
            <a:cxnSpLocks/>
          </p:cNvCxnSpPr>
          <p:nvPr/>
        </p:nvCxnSpPr>
        <p:spPr bwMode="auto">
          <a:xfrm flipV="1">
            <a:off x="6666226" y="4401382"/>
            <a:ext cx="0" cy="308326"/>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8" name="直線矢印コネクタ 7">
            <a:extLst>
              <a:ext uri="{FF2B5EF4-FFF2-40B4-BE49-F238E27FC236}">
                <a16:creationId xmlns:a16="http://schemas.microsoft.com/office/drawing/2014/main" id="{CDD39971-EDD9-4FA1-4647-05799A999FA4}"/>
              </a:ext>
            </a:extLst>
          </p:cNvPr>
          <p:cNvCxnSpPr>
            <a:cxnSpLocks/>
          </p:cNvCxnSpPr>
          <p:nvPr/>
        </p:nvCxnSpPr>
        <p:spPr bwMode="auto">
          <a:xfrm>
            <a:off x="7098274" y="4408021"/>
            <a:ext cx="0" cy="339592"/>
          </a:xfrm>
          <a:prstGeom prst="straightConnector1">
            <a:avLst/>
          </a:prstGeom>
          <a:solidFill>
            <a:schemeClr val="bg1"/>
          </a:solidFill>
          <a:ln w="76200" cap="flat" cmpd="sng" algn="ctr">
            <a:solidFill>
              <a:srgbClr val="0432FF"/>
            </a:solidFill>
            <a:prstDash val="solid"/>
            <a:round/>
            <a:headEnd type="none" w="med" len="med"/>
            <a:tailEnd type="triangle" w="med" len="sm"/>
          </a:ln>
          <a:effectLst/>
        </p:spPr>
      </p:cxnSp>
      <p:cxnSp>
        <p:nvCxnSpPr>
          <p:cNvPr id="16" name="直線矢印コネクタ 15">
            <a:extLst>
              <a:ext uri="{FF2B5EF4-FFF2-40B4-BE49-F238E27FC236}">
                <a16:creationId xmlns:a16="http://schemas.microsoft.com/office/drawing/2014/main" id="{6C7F0D68-AC76-3730-9E7B-76397AC2ADA0}"/>
              </a:ext>
            </a:extLst>
          </p:cNvPr>
          <p:cNvCxnSpPr>
            <a:cxnSpLocks/>
          </p:cNvCxnSpPr>
          <p:nvPr/>
        </p:nvCxnSpPr>
        <p:spPr bwMode="auto">
          <a:xfrm>
            <a:off x="4547741" y="4233092"/>
            <a:ext cx="0" cy="926029"/>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17" name="直線矢印コネクタ 16">
            <a:extLst>
              <a:ext uri="{FF2B5EF4-FFF2-40B4-BE49-F238E27FC236}">
                <a16:creationId xmlns:a16="http://schemas.microsoft.com/office/drawing/2014/main" id="{0B6C839F-EEBA-0B18-6D8F-C15F7B41C997}"/>
              </a:ext>
            </a:extLst>
          </p:cNvPr>
          <p:cNvCxnSpPr>
            <a:cxnSpLocks/>
          </p:cNvCxnSpPr>
          <p:nvPr/>
        </p:nvCxnSpPr>
        <p:spPr bwMode="auto">
          <a:xfrm flipV="1">
            <a:off x="4160912" y="4233092"/>
            <a:ext cx="0" cy="889202"/>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cxnSp>
        <p:nvCxnSpPr>
          <p:cNvPr id="40" name="直線矢印コネクタ 39">
            <a:extLst>
              <a:ext uri="{FF2B5EF4-FFF2-40B4-BE49-F238E27FC236}">
                <a16:creationId xmlns:a16="http://schemas.microsoft.com/office/drawing/2014/main" id="{42B3C806-80EA-5591-EA67-04922299EB16}"/>
              </a:ext>
            </a:extLst>
          </p:cNvPr>
          <p:cNvCxnSpPr>
            <a:cxnSpLocks/>
          </p:cNvCxnSpPr>
          <p:nvPr/>
        </p:nvCxnSpPr>
        <p:spPr bwMode="auto">
          <a:xfrm>
            <a:off x="1890290" y="2862936"/>
            <a:ext cx="508094" cy="0"/>
          </a:xfrm>
          <a:prstGeom prst="straightConnector1">
            <a:avLst/>
          </a:prstGeom>
          <a:solidFill>
            <a:schemeClr val="bg1"/>
          </a:solidFill>
          <a:ln w="76200" cap="flat" cmpd="sng" algn="ctr">
            <a:solidFill>
              <a:srgbClr val="FF0000"/>
            </a:solidFill>
            <a:prstDash val="solid"/>
            <a:round/>
            <a:headEnd type="none" w="med" len="med"/>
            <a:tailEnd type="triangle" w="med" len="sm"/>
          </a:ln>
          <a:effectLst/>
        </p:spPr>
      </p:cxnSp>
    </p:spTree>
    <p:extLst>
      <p:ext uri="{BB962C8B-B14F-4D97-AF65-F5344CB8AC3E}">
        <p14:creationId xmlns:p14="http://schemas.microsoft.com/office/powerpoint/2010/main" val="1389605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0" y="-6432"/>
            <a:ext cx="9906000" cy="6864432"/>
          </a:xfrm>
          <a:prstGeom prst="rect">
            <a:avLst/>
          </a:prstGeom>
          <a:noFill/>
          <a:ln w="9525">
            <a:noFill/>
            <a:miter lim="800000"/>
            <a:headEnd/>
            <a:tailEnd/>
          </a:ln>
        </p:spPr>
        <p:txBody>
          <a:bodyPr wrap="square" anchor="t" anchorCtr="0">
            <a:noAutofit/>
          </a:bodyPr>
          <a:lstStyle/>
          <a:p>
            <a:pPr marL="2425700" indent="-24257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・移行先の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機関がイメージできるように</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どのような</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ねらい</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でかかわってきた</a:t>
            </a:r>
            <a:r>
              <a:rPr lang="ja-JP" altLang="en-US" sz="2400">
                <a:solidFill>
                  <a:srgbClr val="000000"/>
                </a:solidFill>
                <a:latin typeface="ＭＳ Ｐゴシック" pitchFamily="50" charset="-128"/>
                <a:ea typeface="ＭＳ Ｐゴシック" pitchFamily="50" charset="-128"/>
                <a:cs typeface="HG丸ｺﾞｼｯｸM-PRO" pitchFamily="50" charset="-128"/>
              </a:rPr>
              <a:t>のかを伝える</a:t>
            </a:r>
            <a:endParaRPr lang="en-US" altLang="ja-JP" sz="2000" dirty="0">
              <a:solidFill>
                <a:srgbClr val="000000"/>
              </a:solidFill>
              <a:latin typeface="ＭＳ Ｐゴシック" pitchFamily="50" charset="-128"/>
              <a:ea typeface="ＭＳ Ｐゴシック" pitchFamily="50" charset="-128"/>
              <a:cs typeface="HG丸ｺﾞｼｯｸM-PRO" pitchFamily="50" charset="-128"/>
            </a:endParaRPr>
          </a:p>
          <a:p>
            <a:pPr marL="1341438" indent="-1341438">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どのような</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支援、配慮（声かけ、環境整備、教材等</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a:t>
            </a:r>
            <a:r>
              <a:rPr lang="ja-JP" altLang="en-US" sz="2400">
                <a:solidFill>
                  <a:srgbClr val="000000"/>
                </a:solidFill>
                <a:latin typeface="ＭＳ Ｐゴシック" pitchFamily="50" charset="-128"/>
                <a:ea typeface="ＭＳ Ｐゴシック" pitchFamily="50" charset="-128"/>
                <a:cs typeface="HG丸ｺﾞｼｯｸM-PRO" pitchFamily="50" charset="-128"/>
              </a:rPr>
              <a:t>をしたら、</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効果があった</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のか</a:t>
            </a:r>
            <a:r>
              <a:rPr lang="ja-JP" altLang="en-US" sz="2400">
                <a:solidFill>
                  <a:srgbClr val="000000"/>
                </a:solidFill>
                <a:latin typeface="ＭＳ Ｐゴシック" pitchFamily="50" charset="-128"/>
                <a:ea typeface="ＭＳ Ｐゴシック" pitchFamily="50" charset="-128"/>
                <a:cs typeface="HG丸ｺﾞｼｯｸM-PRO" pitchFamily="50" charset="-128"/>
              </a:rPr>
              <a:t>、または、</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なかったのか</a:t>
            </a:r>
            <a:r>
              <a:rPr lang="ja-JP" altLang="en-US" sz="2400">
                <a:solidFill>
                  <a:srgbClr val="000000"/>
                </a:solidFill>
                <a:latin typeface="ＭＳ Ｐゴシック" pitchFamily="50" charset="-128"/>
                <a:ea typeface="ＭＳ Ｐゴシック" pitchFamily="50" charset="-128"/>
                <a:cs typeface="HG丸ｺﾞｼｯｸM-PRO" pitchFamily="50" charset="-128"/>
              </a:rPr>
              <a:t>を伝える</a:t>
            </a:r>
            <a:r>
              <a:rPr lang="ja-JP" altLang="en-US" sz="2000">
                <a:solidFill>
                  <a:srgbClr val="000000"/>
                </a:solidFill>
                <a:latin typeface="ＭＳ Ｐゴシック" pitchFamily="50" charset="-128"/>
                <a:ea typeface="ＭＳ Ｐゴシック" pitchFamily="50" charset="-128"/>
                <a:cs typeface="HG丸ｺﾞｼｯｸM-PRO" pitchFamily="50" charset="-128"/>
              </a:rPr>
              <a:t>（例：</a:t>
            </a:r>
            <a:r>
              <a:rPr lang="en-US" altLang="ja-JP" sz="20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000">
                <a:solidFill>
                  <a:srgbClr val="000000"/>
                </a:solidFill>
                <a:latin typeface="ＭＳ Ｐゴシック" pitchFamily="50" charset="-128"/>
                <a:ea typeface="ＭＳ Ｐゴシック" pitchFamily="50" charset="-128"/>
                <a:cs typeface="HG丸ｺﾞｼｯｸM-PRO" pitchFamily="50" charset="-128"/>
              </a:rPr>
              <a:t>があれば</a:t>
            </a:r>
            <a:r>
              <a:rPr lang="en-US" altLang="ja-JP" sz="20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000">
                <a:solidFill>
                  <a:srgbClr val="000000"/>
                </a:solidFill>
                <a:latin typeface="ＭＳ Ｐゴシック" pitchFamily="50" charset="-128"/>
                <a:ea typeface="ＭＳ Ｐゴシック" pitchFamily="50" charset="-128"/>
                <a:cs typeface="HG丸ｺﾞｼｯｸM-PRO" pitchFamily="50" charset="-128"/>
              </a:rPr>
              <a:t>できる）</a:t>
            </a:r>
            <a:endParaRPr lang="en-US" altLang="ja-JP" sz="2000" dirty="0">
              <a:solidFill>
                <a:srgbClr val="000000"/>
              </a:solidFill>
              <a:latin typeface="ＭＳ Ｐゴシック" pitchFamily="50" charset="-128"/>
              <a:ea typeface="ＭＳ Ｐゴシック" pitchFamily="50" charset="-128"/>
              <a:cs typeface="HG丸ｺﾞｼｯｸM-PRO" pitchFamily="50" charset="-128"/>
            </a:endParaRPr>
          </a:p>
          <a:p>
            <a:pPr marL="1341438" indent="-1341438">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⇒引継ぎのツールとなる「利用支援計画」や「個別支援計画」が</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具体的で活き活きと書かれている</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ことで引き継ぎが円滑になる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u="sng">
                <a:solidFill>
                  <a:srgbClr val="000000"/>
                </a:solidFill>
                <a:latin typeface="ＭＳ Ｐゴシック" pitchFamily="50" charset="-128"/>
                <a:ea typeface="ＭＳ Ｐゴシック" pitchFamily="50" charset="-128"/>
                <a:cs typeface="HG丸ｺﾞｼｯｸM-PRO" pitchFamily="50" charset="-128"/>
              </a:rPr>
              <a:t>移行前に支援現場へ見学</a:t>
            </a:r>
            <a:r>
              <a:rPr lang="ja-JP" altLang="en-US" sz="2400">
                <a:solidFill>
                  <a:srgbClr val="000000"/>
                </a:solidFill>
                <a:latin typeface="ＭＳ Ｐゴシック" pitchFamily="50" charset="-128"/>
                <a:ea typeface="ＭＳ Ｐゴシック" pitchFamily="50" charset="-128"/>
                <a:cs typeface="HG丸ｺﾞｼｯｸM-PRO" pitchFamily="50" charset="-128"/>
              </a:rPr>
              <a:t>に来てもらうことも有効</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787525" indent="-1787525">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u="sng" dirty="0">
                <a:solidFill>
                  <a:srgbClr val="000000"/>
                </a:solidFill>
                <a:latin typeface="ＭＳ Ｐゴシック" pitchFamily="50" charset="-128"/>
                <a:ea typeface="ＭＳ Ｐゴシック" pitchFamily="50" charset="-128"/>
                <a:cs typeface="HG丸ｺﾞｼｯｸM-PRO" pitchFamily="50" charset="-128"/>
              </a:rPr>
              <a:t>教材等の現物、ビデオ等</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で伝えることも有効　　　　　</a:t>
            </a:r>
          </a:p>
          <a:p>
            <a:pPr marL="2425700" indent="-24257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・「どの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よう</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な配慮」があれば「できる」の</a:t>
            </a:r>
            <a:r>
              <a:rPr lang="ja-JP" altLang="en-US" sz="2800" u="sng" dirty="0">
                <a:solidFill>
                  <a:srgbClr val="0000CC"/>
                </a:solidFill>
                <a:latin typeface="ＭＳ Ｐゴシック" pitchFamily="50" charset="-128"/>
                <a:ea typeface="ＭＳ Ｐゴシック" pitchFamily="50" charset="-128"/>
                <a:cs typeface="HG丸ｺﾞｼｯｸM-PRO" pitchFamily="50" charset="-128"/>
              </a:rPr>
              <a:t>かを伝える</a:t>
            </a:r>
            <a:r>
              <a:rPr lang="ja-JP" altLang="en-US" sz="3200" u="sng" dirty="0">
                <a:solidFill>
                  <a:srgbClr val="000000"/>
                </a:solidFill>
                <a:latin typeface="ＭＳ Ｐゴシック" pitchFamily="50" charset="-128"/>
                <a:ea typeface="ＭＳ Ｐゴシック" pitchFamily="50" charset="-128"/>
                <a:cs typeface="HG丸ｺﾞｼｯｸM-PRO" pitchFamily="50" charset="-128"/>
              </a:rPr>
              <a:t>　</a:t>
            </a:r>
            <a:endParaRPr lang="en-US" altLang="ja-JP" sz="3200" u="sng" dirty="0">
              <a:solidFill>
                <a:srgbClr val="000000"/>
              </a:solidFill>
              <a:latin typeface="ＭＳ Ｐゴシック" pitchFamily="50" charset="-128"/>
              <a:ea typeface="ＭＳ Ｐゴシック" pitchFamily="50" charset="-128"/>
              <a:cs typeface="HG丸ｺﾞｼｯｸM-PRO" pitchFamily="50" charset="-128"/>
            </a:endParaRPr>
          </a:p>
          <a:p>
            <a:pPr marL="1789113" indent="-1789113">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「できないこと</a:t>
            </a:r>
            <a:r>
              <a:rPr lang="ja-JP" altLang="en-US" sz="2400">
                <a:solidFill>
                  <a:srgbClr val="000000"/>
                </a:solidFill>
                <a:latin typeface="ＭＳ Ｐゴシック" pitchFamily="50" charset="-128"/>
                <a:ea typeface="ＭＳ Ｐゴシック" pitchFamily="50" charset="-128"/>
                <a:cs typeface="HG丸ｺﾞｼｯｸM-PRO" pitchFamily="50" charset="-128"/>
              </a:rPr>
              <a:t>」を中心に伝える</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ので</a:t>
            </a:r>
            <a:r>
              <a:rPr lang="ja-JP" altLang="en-US" sz="2400">
                <a:solidFill>
                  <a:srgbClr val="000000"/>
                </a:solidFill>
                <a:latin typeface="ＭＳ Ｐゴシック" pitchFamily="50" charset="-128"/>
                <a:ea typeface="ＭＳ Ｐゴシック" pitchFamily="50" charset="-128"/>
                <a:cs typeface="HG丸ｺﾞｼｯｸM-PRO" pitchFamily="50" charset="-128"/>
              </a:rPr>
              <a:t>はない</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1341438" indent="-1341438">
              <a:lnSpc>
                <a:spcPct val="90000"/>
              </a:lnSpc>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a:t>
            </a:r>
            <a:r>
              <a:rPr lang="ja-JP" altLang="en-US" sz="2400" dirty="0">
                <a:solidFill>
                  <a:srgbClr val="000000"/>
                </a:solidFill>
                <a:latin typeface="ＭＳ Ｐゴシック" pitchFamily="50" charset="-128"/>
                <a:ea typeface="ＭＳ Ｐゴシック" pitchFamily="50" charset="-128"/>
                <a:cs typeface="HG丸ｺﾞｼｯｸM-PRO" pitchFamily="50" charset="-128"/>
              </a:rPr>
              <a:t>「できる」「</a:t>
            </a:r>
            <a:r>
              <a:rPr lang="ja-JP" altLang="en-US" sz="2400">
                <a:solidFill>
                  <a:srgbClr val="000000"/>
                </a:solidFill>
                <a:latin typeface="ＭＳ Ｐゴシック" pitchFamily="50" charset="-128"/>
                <a:ea typeface="ＭＳ Ｐゴシック" pitchFamily="50" charset="-128"/>
                <a:cs typeface="HG丸ｺﾞｼｯｸM-PRO" pitchFamily="50" charset="-128"/>
              </a:rPr>
              <a:t>できた」「できそうだ」を、工夫や配慮の内容とともに伝える</a:t>
            </a:r>
            <a:r>
              <a:rPr lang="ja-JP" altLang="en-US" sz="2800">
                <a:solidFill>
                  <a:srgbClr val="000000"/>
                </a:solidFill>
                <a:latin typeface="ＭＳ Ｐゴシック" pitchFamily="50" charset="-128"/>
                <a:ea typeface="ＭＳ Ｐゴシック" pitchFamily="50" charset="-128"/>
                <a:cs typeface="HG丸ｺﾞｼｯｸM-PRO" pitchFamily="50" charset="-128"/>
              </a:rPr>
              <a:t>　　　　</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solidFill>
                  <a:srgbClr val="0000CC"/>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・キーパーソンに、良いタイミングでつなぐ</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⇒移行時期は、関わる人の異動時期にも当たる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⇒つなげる人を見極める、タイミングを見極める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solidFill>
                  <a:srgbClr val="0000CC"/>
                </a:solidFill>
                <a:latin typeface="ＭＳ Ｐゴシック" pitchFamily="50" charset="-128"/>
                <a:ea typeface="ＭＳ Ｐゴシック" pitchFamily="50" charset="-128"/>
                <a:cs typeface="HG丸ｺﾞｼｯｸM-PRO" pitchFamily="50" charset="-128"/>
              </a:rPr>
              <a:t>　</a:t>
            </a:r>
            <a:r>
              <a:rPr lang="ja-JP" altLang="en-US" sz="2800" u="sng">
                <a:solidFill>
                  <a:srgbClr val="0000CC"/>
                </a:solidFill>
                <a:latin typeface="ＭＳ Ｐゴシック" pitchFamily="50" charset="-128"/>
                <a:ea typeface="ＭＳ Ｐゴシック" pitchFamily="50" charset="-128"/>
                <a:cs typeface="HG丸ｺﾞｼｯｸM-PRO" pitchFamily="50" charset="-128"/>
              </a:rPr>
              <a:t>・アフターフォローができるとよい</a:t>
            </a:r>
            <a:endParaRPr lang="en-US" altLang="ja-JP" sz="2800" u="sng" dirty="0">
              <a:solidFill>
                <a:srgbClr val="0000CC"/>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⇒移行後の様子を、相談支援及び通所・入所支援が確認する</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solidFill>
                  <a:srgbClr val="000000"/>
                </a:solidFill>
                <a:latin typeface="ＭＳ Ｐゴシック" pitchFamily="50" charset="-128"/>
                <a:ea typeface="ＭＳ Ｐゴシック" pitchFamily="50" charset="-128"/>
                <a:cs typeface="HG丸ｺﾞｼｯｸM-PRO" pitchFamily="50" charset="-128"/>
              </a:rPr>
              <a:t>　　　⇒移行先での子どもや支援者の困り感があればともに考える姿勢</a:t>
            </a: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0"/>
              </a:spcBef>
            </a:pPr>
            <a:endParaRPr lang="en-US" altLang="ja-JP" sz="2400" dirty="0">
              <a:solidFill>
                <a:srgbClr val="000000"/>
              </a:solidFill>
              <a:latin typeface="ＭＳ Ｐゴシック" pitchFamily="50" charset="-128"/>
              <a:ea typeface="ＭＳ Ｐゴシック" pitchFamily="50" charset="-128"/>
              <a:cs typeface="HG丸ｺﾞｼｯｸM-PRO" pitchFamily="50" charset="-128"/>
            </a:endParaRPr>
          </a:p>
          <a:p>
            <a:pPr marL="2425700" indent="-2425700">
              <a:spcBef>
                <a:spcPts val="600"/>
              </a:spcBef>
            </a:pPr>
            <a:endParaRPr lang="ja-JP" altLang="en-US"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11</a:t>
            </a:fld>
            <a:endParaRPr kumimoji="1" lang="ja-JP" altLang="en-US" sz="1400" kern="12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187608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581"/>
            <a:ext cx="9688989" cy="559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1"/>
          <p:cNvSpPr txBox="1">
            <a:spLocks/>
          </p:cNvSpPr>
          <p:nvPr/>
        </p:nvSpPr>
        <p:spPr bwMode="auto">
          <a:xfrm>
            <a:off x="200472" y="144017"/>
            <a:ext cx="8229600" cy="468312"/>
          </a:xfrm>
          <a:prstGeom prst="rect">
            <a:avLst/>
          </a:prstGeom>
          <a:noFill/>
          <a:ln w="9525">
            <a:noFill/>
            <a:miter lim="800000"/>
            <a:headEnd/>
            <a:tailEnd/>
          </a:ln>
        </p:spPr>
        <p:txBody>
          <a:bodyPr anchor="ctr"/>
          <a:lstStyle/>
          <a:p>
            <a:pPr>
              <a:defRPr/>
            </a:pPr>
            <a:r>
              <a:rPr lang="ja-JP" altLang="en-US" sz="3200" kern="0" dirty="0">
                <a:solidFill>
                  <a:schemeClr val="tx2"/>
                </a:solidFill>
                <a:latin typeface="+mj-ea"/>
                <a:ea typeface="+mj-ea"/>
                <a:cs typeface="メイリオ" pitchFamily="50" charset="-128"/>
              </a:rPr>
              <a:t>引き継ぎの</a:t>
            </a:r>
            <a:r>
              <a:rPr lang="ja-JP" altLang="en-US" sz="3200" kern="0">
                <a:solidFill>
                  <a:schemeClr val="tx2"/>
                </a:solidFill>
                <a:latin typeface="+mj-ea"/>
                <a:ea typeface="+mj-ea"/>
                <a:cs typeface="メイリオ" pitchFamily="50" charset="-128"/>
              </a:rPr>
              <a:t>ための資料の作り方（例）</a:t>
            </a:r>
            <a:endParaRPr lang="ja-JP" altLang="en-US" sz="3200" kern="0" dirty="0">
              <a:solidFill>
                <a:schemeClr val="tx2"/>
              </a:solidFill>
              <a:latin typeface="+mj-ea"/>
              <a:ea typeface="+mj-ea"/>
              <a:cs typeface="メイリオ" pitchFamily="50" charset="-128"/>
            </a:endParaRPr>
          </a:p>
        </p:txBody>
      </p:sp>
      <p:grpSp>
        <p:nvGrpSpPr>
          <p:cNvPr id="5" name="図形グループ 4">
            <a:extLst>
              <a:ext uri="{FF2B5EF4-FFF2-40B4-BE49-F238E27FC236}">
                <a16:creationId xmlns:a16="http://schemas.microsoft.com/office/drawing/2014/main" id="{C3A6A58E-E25F-824F-90CD-59F739C12187}"/>
              </a:ext>
            </a:extLst>
          </p:cNvPr>
          <p:cNvGrpSpPr/>
          <p:nvPr/>
        </p:nvGrpSpPr>
        <p:grpSpPr>
          <a:xfrm>
            <a:off x="3648557" y="4833034"/>
            <a:ext cx="3282273" cy="1521990"/>
            <a:chOff x="10360869" y="-591777"/>
            <a:chExt cx="932327" cy="477949"/>
          </a:xfrm>
        </p:grpSpPr>
        <p:sp>
          <p:nvSpPr>
            <p:cNvPr id="6" name="星 32 5">
              <a:extLst>
                <a:ext uri="{FF2B5EF4-FFF2-40B4-BE49-F238E27FC236}">
                  <a16:creationId xmlns:a16="http://schemas.microsoft.com/office/drawing/2014/main" id="{66FD7EE1-497F-554C-BE01-942B4EA24B31}"/>
                </a:ext>
              </a:extLst>
            </p:cNvPr>
            <p:cNvSpPr/>
            <p:nvPr/>
          </p:nvSpPr>
          <p:spPr bwMode="auto">
            <a:xfrm>
              <a:off x="10360869" y="-591777"/>
              <a:ext cx="932327" cy="477949"/>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a:solidFill>
                  <a:srgbClr val="000000"/>
                </a:solidFill>
                <a:latin typeface="Arial" charset="0"/>
              </a:endParaRPr>
            </a:p>
          </p:txBody>
        </p:sp>
        <p:sp>
          <p:nvSpPr>
            <p:cNvPr id="7" name="テキスト ボックス 6">
              <a:extLst>
                <a:ext uri="{FF2B5EF4-FFF2-40B4-BE49-F238E27FC236}">
                  <a16:creationId xmlns:a16="http://schemas.microsoft.com/office/drawing/2014/main" id="{2067150B-C042-2C46-A187-E86B057F1E30}"/>
                </a:ext>
              </a:extLst>
            </p:cNvPr>
            <p:cNvSpPr txBox="1"/>
            <p:nvPr/>
          </p:nvSpPr>
          <p:spPr>
            <a:xfrm>
              <a:off x="10512183" y="-498438"/>
              <a:ext cx="710243" cy="260957"/>
            </a:xfrm>
            <a:prstGeom prst="rect">
              <a:avLst/>
            </a:prstGeom>
            <a:noFill/>
          </p:spPr>
          <p:txBody>
            <a:bodyPr wrap="square" rtlCol="0">
              <a:spAutoFit/>
            </a:bodyPr>
            <a:lstStyle/>
            <a:p>
              <a:pPr defTabSz="914400"/>
              <a:r>
                <a:rPr lang="ja-JP" altLang="en-US" sz="1600" spc="-100">
                  <a:solidFill>
                    <a:srgbClr val="FF0000"/>
                  </a:solidFill>
                </a:rPr>
                <a:t>　</a:t>
              </a:r>
              <a:r>
                <a:rPr lang="ja-JP" altLang="en-US" sz="1600" u="sng" spc="-100">
                  <a:solidFill>
                    <a:srgbClr val="FF0000"/>
                  </a:solidFill>
                </a:rPr>
                <a:t>・良いところ</a:t>
              </a:r>
              <a:endParaRPr lang="en-US" altLang="ja-JP" sz="1600" u="sng" spc="-100" dirty="0">
                <a:solidFill>
                  <a:srgbClr val="FF0000"/>
                </a:solidFill>
              </a:endParaRPr>
            </a:p>
            <a:p>
              <a:pPr defTabSz="914400"/>
              <a:r>
                <a:rPr lang="ja-JP" altLang="en-US" sz="1600" u="sng" spc="-100">
                  <a:solidFill>
                    <a:srgbClr val="FF0000"/>
                  </a:solidFill>
                </a:rPr>
                <a:t>・どこまでできているか</a:t>
              </a:r>
              <a:endParaRPr lang="en-US" altLang="ja-JP" sz="1600" u="sng" spc="-100" dirty="0">
                <a:solidFill>
                  <a:srgbClr val="FF0000"/>
                </a:solidFill>
              </a:endParaRPr>
            </a:p>
            <a:p>
              <a:pPr marL="142875" indent="-142875" defTabSz="914400"/>
              <a:r>
                <a:rPr lang="ja-JP" altLang="en-US" sz="1600" u="sng" spc="-100">
                  <a:solidFill>
                    <a:srgbClr val="FF0000"/>
                  </a:solidFill>
                </a:rPr>
                <a:t>・配慮があればできるところ</a:t>
              </a:r>
              <a:endParaRPr lang="en-US" altLang="ja-JP" sz="1600" u="sng" spc="-100" dirty="0">
                <a:solidFill>
                  <a:srgbClr val="FF0000"/>
                </a:solidFill>
              </a:endParaRPr>
            </a:p>
          </p:txBody>
        </p:sp>
      </p:grpSp>
      <p:grpSp>
        <p:nvGrpSpPr>
          <p:cNvPr id="8" name="図形グループ 4">
            <a:extLst>
              <a:ext uri="{FF2B5EF4-FFF2-40B4-BE49-F238E27FC236}">
                <a16:creationId xmlns:a16="http://schemas.microsoft.com/office/drawing/2014/main" id="{4C94ED7A-D0F7-F14C-9592-6F6E1958E4F1}"/>
              </a:ext>
            </a:extLst>
          </p:cNvPr>
          <p:cNvGrpSpPr/>
          <p:nvPr/>
        </p:nvGrpSpPr>
        <p:grpSpPr>
          <a:xfrm>
            <a:off x="7067843" y="4905073"/>
            <a:ext cx="3056330" cy="1326183"/>
            <a:chOff x="10490583" y="-574459"/>
            <a:chExt cx="868148" cy="416460"/>
          </a:xfrm>
        </p:grpSpPr>
        <p:sp>
          <p:nvSpPr>
            <p:cNvPr id="9" name="星 32 8">
              <a:extLst>
                <a:ext uri="{FF2B5EF4-FFF2-40B4-BE49-F238E27FC236}">
                  <a16:creationId xmlns:a16="http://schemas.microsoft.com/office/drawing/2014/main" id="{1B431E34-E082-D842-9710-F335B6E7307D}"/>
                </a:ext>
              </a:extLst>
            </p:cNvPr>
            <p:cNvSpPr/>
            <p:nvPr/>
          </p:nvSpPr>
          <p:spPr bwMode="auto">
            <a:xfrm>
              <a:off x="10490583" y="-574459"/>
              <a:ext cx="868148" cy="416460"/>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algn="ctr" defTabSz="873125" fontAlgn="base">
                <a:spcBef>
                  <a:spcPct val="0"/>
                </a:spcBef>
                <a:spcAft>
                  <a:spcPct val="0"/>
                </a:spcAft>
              </a:pPr>
              <a:endParaRPr lang="ja-JP" altLang="en-US">
                <a:solidFill>
                  <a:srgbClr val="000000"/>
                </a:solidFill>
                <a:latin typeface="Arial" charset="0"/>
              </a:endParaRPr>
            </a:p>
          </p:txBody>
        </p:sp>
        <p:sp>
          <p:nvSpPr>
            <p:cNvPr id="10" name="テキスト ボックス 9">
              <a:extLst>
                <a:ext uri="{FF2B5EF4-FFF2-40B4-BE49-F238E27FC236}">
                  <a16:creationId xmlns:a16="http://schemas.microsoft.com/office/drawing/2014/main" id="{57A61B28-B486-6949-8103-94549B80B5F7}"/>
                </a:ext>
              </a:extLst>
            </p:cNvPr>
            <p:cNvSpPr txBox="1"/>
            <p:nvPr/>
          </p:nvSpPr>
          <p:spPr>
            <a:xfrm>
              <a:off x="10611633" y="-485671"/>
              <a:ext cx="626048" cy="260957"/>
            </a:xfrm>
            <a:prstGeom prst="rect">
              <a:avLst/>
            </a:prstGeom>
            <a:noFill/>
          </p:spPr>
          <p:txBody>
            <a:bodyPr wrap="square" rtlCol="0">
              <a:spAutoFit/>
            </a:bodyPr>
            <a:lstStyle/>
            <a:p>
              <a:pPr marL="50800" indent="-50800" algn="ctr" defTabSz="914400"/>
              <a:r>
                <a:rPr lang="ja-JP" altLang="en-US" sz="1600" spc="-100">
                  <a:solidFill>
                    <a:srgbClr val="FF0000"/>
                  </a:solidFill>
                </a:rPr>
                <a:t>　</a:t>
              </a:r>
              <a:r>
                <a:rPr lang="ja-JP" altLang="en-US" sz="1600" u="sng" spc="-100">
                  <a:solidFill>
                    <a:srgbClr val="FF0000"/>
                  </a:solidFill>
                </a:rPr>
                <a:t>・苦手さは、どういう</a:t>
              </a:r>
              <a:endParaRPr lang="en-US" altLang="ja-JP" sz="1600" u="sng" spc="-100" dirty="0">
                <a:solidFill>
                  <a:srgbClr val="FF0000"/>
                </a:solidFill>
              </a:endParaRPr>
            </a:p>
            <a:p>
              <a:pPr marL="50800" indent="-50800" algn="ctr" defTabSz="914400"/>
              <a:r>
                <a:rPr lang="ja-JP" altLang="en-US" sz="1600" u="sng" spc="-100">
                  <a:solidFill>
                    <a:srgbClr val="FF0000"/>
                  </a:solidFill>
                </a:rPr>
                <a:t>環境や特性が要因</a:t>
              </a:r>
              <a:endParaRPr lang="en-US" altLang="ja-JP" sz="1600" u="sng" spc="-100" dirty="0">
                <a:solidFill>
                  <a:srgbClr val="FF0000"/>
                </a:solidFill>
              </a:endParaRPr>
            </a:p>
            <a:p>
              <a:pPr marL="50800" indent="-50800" algn="ctr" defTabSz="914400"/>
              <a:r>
                <a:rPr lang="ja-JP" altLang="en-US" sz="1600" u="sng" spc="-100">
                  <a:solidFill>
                    <a:srgbClr val="FF0000"/>
                  </a:solidFill>
                </a:rPr>
                <a:t>なのかを書く</a:t>
              </a:r>
              <a:endParaRPr lang="en-US" altLang="ja-JP" sz="1600" u="sng" spc="-100" dirty="0">
                <a:solidFill>
                  <a:srgbClr val="FF0000"/>
                </a:solidFill>
              </a:endParaRPr>
            </a:p>
          </p:txBody>
        </p:sp>
      </p:grpSp>
      <p:cxnSp>
        <p:nvCxnSpPr>
          <p:cNvPr id="11" name="直線コネクタ 10">
            <a:extLst>
              <a:ext uri="{FF2B5EF4-FFF2-40B4-BE49-F238E27FC236}">
                <a16:creationId xmlns:a16="http://schemas.microsoft.com/office/drawing/2014/main" id="{55AC3ACF-9DC1-6443-AC74-883312FBA068}"/>
              </a:ext>
            </a:extLst>
          </p:cNvPr>
          <p:cNvCxnSpPr>
            <a:cxnSpLocks/>
          </p:cNvCxnSpPr>
          <p:nvPr/>
        </p:nvCxnSpPr>
        <p:spPr bwMode="auto">
          <a:xfrm>
            <a:off x="2446919" y="1736935"/>
            <a:ext cx="2942147"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2" name="直線コネクタ 11">
            <a:extLst>
              <a:ext uri="{FF2B5EF4-FFF2-40B4-BE49-F238E27FC236}">
                <a16:creationId xmlns:a16="http://schemas.microsoft.com/office/drawing/2014/main" id="{6428D8D4-2C26-294E-8555-F6A0B96C5318}"/>
              </a:ext>
            </a:extLst>
          </p:cNvPr>
          <p:cNvCxnSpPr>
            <a:cxnSpLocks/>
          </p:cNvCxnSpPr>
          <p:nvPr/>
        </p:nvCxnSpPr>
        <p:spPr bwMode="auto">
          <a:xfrm>
            <a:off x="2000672" y="2348880"/>
            <a:ext cx="4248472"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5C349C48-723E-5648-9513-FE8281A262B7}"/>
              </a:ext>
            </a:extLst>
          </p:cNvPr>
          <p:cNvCxnSpPr>
            <a:cxnSpLocks/>
          </p:cNvCxnSpPr>
          <p:nvPr/>
        </p:nvCxnSpPr>
        <p:spPr bwMode="auto">
          <a:xfrm>
            <a:off x="4507049" y="2708920"/>
            <a:ext cx="2714711"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6" name="直線コネクタ 15">
            <a:extLst>
              <a:ext uri="{FF2B5EF4-FFF2-40B4-BE49-F238E27FC236}">
                <a16:creationId xmlns:a16="http://schemas.microsoft.com/office/drawing/2014/main" id="{DEDE6DA4-EA4E-A443-8635-DE872C5B633D}"/>
              </a:ext>
            </a:extLst>
          </p:cNvPr>
          <p:cNvCxnSpPr>
            <a:cxnSpLocks/>
          </p:cNvCxnSpPr>
          <p:nvPr/>
        </p:nvCxnSpPr>
        <p:spPr bwMode="auto">
          <a:xfrm>
            <a:off x="5269286" y="3356992"/>
            <a:ext cx="4292226" cy="0"/>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8" name="直線コネクタ 17">
            <a:extLst>
              <a:ext uri="{FF2B5EF4-FFF2-40B4-BE49-F238E27FC236}">
                <a16:creationId xmlns:a16="http://schemas.microsoft.com/office/drawing/2014/main" id="{8DD0D9EA-59E4-8B46-B6A3-E8B3D5C0C486}"/>
              </a:ext>
            </a:extLst>
          </p:cNvPr>
          <p:cNvCxnSpPr>
            <a:cxnSpLocks/>
          </p:cNvCxnSpPr>
          <p:nvPr/>
        </p:nvCxnSpPr>
        <p:spPr bwMode="auto">
          <a:xfrm>
            <a:off x="3049314" y="4149080"/>
            <a:ext cx="1561902" cy="0"/>
          </a:xfrm>
          <a:prstGeom prst="line">
            <a:avLst/>
          </a:prstGeom>
          <a:solidFill>
            <a:schemeClr val="bg1"/>
          </a:solidFill>
          <a:ln w="28575" cap="flat" cmpd="sng" algn="ctr">
            <a:solidFill>
              <a:srgbClr val="FF0000"/>
            </a:solidFill>
            <a:prstDash val="solid"/>
            <a:round/>
            <a:headEnd type="none" w="med" len="med"/>
            <a:tailEnd type="none" w="med" len="med"/>
          </a:ln>
          <a:effectLst/>
        </p:spPr>
      </p:cxnSp>
      <p:grpSp>
        <p:nvGrpSpPr>
          <p:cNvPr id="3" name="図形グループ 4">
            <a:extLst>
              <a:ext uri="{FF2B5EF4-FFF2-40B4-BE49-F238E27FC236}">
                <a16:creationId xmlns:a16="http://schemas.microsoft.com/office/drawing/2014/main" id="{2185066E-9F22-1435-38FA-F39E745FA380}"/>
              </a:ext>
            </a:extLst>
          </p:cNvPr>
          <p:cNvGrpSpPr/>
          <p:nvPr/>
        </p:nvGrpSpPr>
        <p:grpSpPr>
          <a:xfrm>
            <a:off x="840003" y="4949481"/>
            <a:ext cx="2671541" cy="1302759"/>
            <a:chOff x="10446504" y="-591777"/>
            <a:chExt cx="758849" cy="409104"/>
          </a:xfrm>
        </p:grpSpPr>
        <p:sp>
          <p:nvSpPr>
            <p:cNvPr id="13" name="星 32 12">
              <a:extLst>
                <a:ext uri="{FF2B5EF4-FFF2-40B4-BE49-F238E27FC236}">
                  <a16:creationId xmlns:a16="http://schemas.microsoft.com/office/drawing/2014/main" id="{9ABF5DD5-2EF4-0BE0-82E5-AA5851947CEC}"/>
                </a:ext>
              </a:extLst>
            </p:cNvPr>
            <p:cNvSpPr/>
            <p:nvPr/>
          </p:nvSpPr>
          <p:spPr bwMode="auto">
            <a:xfrm>
              <a:off x="10446504" y="-591777"/>
              <a:ext cx="758849" cy="40910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a:solidFill>
                  <a:srgbClr val="000000"/>
                </a:solidFill>
                <a:latin typeface="Arial" charset="0"/>
              </a:endParaRPr>
            </a:p>
          </p:txBody>
        </p:sp>
        <p:sp>
          <p:nvSpPr>
            <p:cNvPr id="15" name="テキスト ボックス 14">
              <a:extLst>
                <a:ext uri="{FF2B5EF4-FFF2-40B4-BE49-F238E27FC236}">
                  <a16:creationId xmlns:a16="http://schemas.microsoft.com/office/drawing/2014/main" id="{BEAC2B1C-2C9D-0BB0-59E4-42795DAD59A1}"/>
                </a:ext>
              </a:extLst>
            </p:cNvPr>
            <p:cNvSpPr txBox="1"/>
            <p:nvPr/>
          </p:nvSpPr>
          <p:spPr>
            <a:xfrm>
              <a:off x="10557641" y="-513701"/>
              <a:ext cx="568387" cy="260957"/>
            </a:xfrm>
            <a:prstGeom prst="rect">
              <a:avLst/>
            </a:prstGeom>
            <a:noFill/>
          </p:spPr>
          <p:txBody>
            <a:bodyPr wrap="square" rtlCol="0">
              <a:spAutoFit/>
            </a:bodyPr>
            <a:lstStyle/>
            <a:p>
              <a:pPr marL="180975" indent="-180975" fontAlgn="auto">
                <a:spcBef>
                  <a:spcPts val="0"/>
                </a:spcBef>
                <a:spcAft>
                  <a:spcPts val="0"/>
                </a:spcAft>
              </a:pPr>
              <a:r>
                <a:rPr lang="ja-JP" altLang="en-US" sz="1600" u="sng" spc="-100">
                  <a:solidFill>
                    <a:srgbClr val="FF0000"/>
                  </a:solidFill>
                </a:rPr>
                <a:t>　</a:t>
              </a:r>
              <a:r>
                <a:rPr lang="ja-JP" altLang="en-US" sz="1600" u="sng">
                  <a:solidFill>
                    <a:srgbClr val="FF0000"/>
                  </a:solidFill>
                </a:rPr>
                <a:t>・「</a:t>
              </a:r>
              <a:r>
                <a:rPr lang="en-US" altLang="ja-JP" sz="1600" u="sng" dirty="0">
                  <a:solidFill>
                    <a:srgbClr val="FF0000"/>
                  </a:solidFill>
                </a:rPr>
                <a:t>〜</a:t>
              </a:r>
              <a:r>
                <a:rPr lang="ja-JP" altLang="en-US" sz="1600" u="sng">
                  <a:solidFill>
                    <a:srgbClr val="FF0000"/>
                  </a:solidFill>
                </a:rPr>
                <a:t>（配慮や支援）することで、</a:t>
              </a:r>
              <a:r>
                <a:rPr lang="en-US" altLang="ja-JP" sz="1600" u="sng" dirty="0">
                  <a:solidFill>
                    <a:srgbClr val="FF0000"/>
                  </a:solidFill>
                </a:rPr>
                <a:t>〜</a:t>
              </a:r>
              <a:r>
                <a:rPr lang="ja-JP" altLang="en-US" sz="1600" u="sng">
                  <a:solidFill>
                    <a:srgbClr val="FF0000"/>
                  </a:solidFill>
                </a:rPr>
                <a:t>できる」の表現に</a:t>
              </a:r>
              <a:endParaRPr lang="en-US" altLang="ja-JP" sz="1600" u="sng" dirty="0">
                <a:solidFill>
                  <a:srgbClr val="FF0000"/>
                </a:solidFill>
              </a:endParaRPr>
            </a:p>
          </p:txBody>
        </p:sp>
      </p:grpSp>
      <p:grpSp>
        <p:nvGrpSpPr>
          <p:cNvPr id="17" name="図形グループ 4">
            <a:extLst>
              <a:ext uri="{FF2B5EF4-FFF2-40B4-BE49-F238E27FC236}">
                <a16:creationId xmlns:a16="http://schemas.microsoft.com/office/drawing/2014/main" id="{0B926726-6EA4-CCAD-0131-2DB6F977347E}"/>
              </a:ext>
            </a:extLst>
          </p:cNvPr>
          <p:cNvGrpSpPr/>
          <p:nvPr/>
        </p:nvGrpSpPr>
        <p:grpSpPr>
          <a:xfrm>
            <a:off x="7221760" y="0"/>
            <a:ext cx="2748496" cy="1736935"/>
            <a:chOff x="10485341" y="-637760"/>
            <a:chExt cx="780708" cy="545448"/>
          </a:xfrm>
        </p:grpSpPr>
        <p:sp>
          <p:nvSpPr>
            <p:cNvPr id="19" name="星 32 18">
              <a:extLst>
                <a:ext uri="{FF2B5EF4-FFF2-40B4-BE49-F238E27FC236}">
                  <a16:creationId xmlns:a16="http://schemas.microsoft.com/office/drawing/2014/main" id="{285974AB-BBA5-43C0-80A0-0AD5B1D7BABC}"/>
                </a:ext>
              </a:extLst>
            </p:cNvPr>
            <p:cNvSpPr/>
            <p:nvPr/>
          </p:nvSpPr>
          <p:spPr bwMode="auto">
            <a:xfrm>
              <a:off x="10485341" y="-637760"/>
              <a:ext cx="780708" cy="545448"/>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050">
                <a:solidFill>
                  <a:srgbClr val="000000"/>
                </a:solidFill>
                <a:latin typeface="Arial" charset="0"/>
              </a:endParaRPr>
            </a:p>
          </p:txBody>
        </p:sp>
        <p:sp>
          <p:nvSpPr>
            <p:cNvPr id="20" name="テキスト ボックス 19">
              <a:extLst>
                <a:ext uri="{FF2B5EF4-FFF2-40B4-BE49-F238E27FC236}">
                  <a16:creationId xmlns:a16="http://schemas.microsoft.com/office/drawing/2014/main" id="{F839FB38-BE22-CEA2-80D2-0527F0E7258A}"/>
                </a:ext>
              </a:extLst>
            </p:cNvPr>
            <p:cNvSpPr txBox="1"/>
            <p:nvPr/>
          </p:nvSpPr>
          <p:spPr>
            <a:xfrm>
              <a:off x="10625121" y="-560558"/>
              <a:ext cx="626048" cy="376938"/>
            </a:xfrm>
            <a:prstGeom prst="rect">
              <a:avLst/>
            </a:prstGeom>
            <a:noFill/>
          </p:spPr>
          <p:txBody>
            <a:bodyPr wrap="square" rtlCol="0">
              <a:spAutoFit/>
            </a:bodyPr>
            <a:lstStyle/>
            <a:p>
              <a:pPr marL="50800" indent="-50800" defTabSz="914400"/>
              <a:r>
                <a:rPr lang="ja-JP" altLang="en-US" sz="1800" spc="-100">
                  <a:solidFill>
                    <a:srgbClr val="FF0000"/>
                  </a:solidFill>
                </a:rPr>
                <a:t>　</a:t>
              </a:r>
              <a:r>
                <a:rPr lang="ja-JP" altLang="en-US" sz="1800" u="sng" spc="-100">
                  <a:solidFill>
                    <a:srgbClr val="FF0000"/>
                  </a:solidFill>
                </a:rPr>
                <a:t>・「</a:t>
              </a:r>
              <a:r>
                <a:rPr lang="en-US" altLang="ja-JP" sz="1800" u="sng" spc="-100" dirty="0">
                  <a:solidFill>
                    <a:srgbClr val="FF0000"/>
                  </a:solidFill>
                </a:rPr>
                <a:t>〜</a:t>
              </a:r>
              <a:r>
                <a:rPr lang="ja-JP" altLang="en-US" sz="1800" u="sng" spc="-100">
                  <a:solidFill>
                    <a:srgbClr val="FF0000"/>
                  </a:solidFill>
                </a:rPr>
                <a:t>なので</a:t>
              </a:r>
              <a:r>
                <a:rPr lang="en-US" altLang="ja-JP" sz="1800" u="sng" spc="-100" dirty="0">
                  <a:solidFill>
                    <a:srgbClr val="FF0000"/>
                  </a:solidFill>
                </a:rPr>
                <a:t>〜</a:t>
              </a:r>
              <a:r>
                <a:rPr lang="ja-JP" altLang="en-US" sz="1800" u="sng" spc="-100">
                  <a:solidFill>
                    <a:srgbClr val="FF0000"/>
                  </a:solidFill>
                </a:rPr>
                <a:t>」</a:t>
              </a:r>
              <a:endParaRPr lang="en-US" altLang="ja-JP" sz="1800" u="sng" spc="-100" dirty="0">
                <a:solidFill>
                  <a:srgbClr val="FF0000"/>
                </a:solidFill>
              </a:endParaRPr>
            </a:p>
            <a:p>
              <a:pPr marL="50800" indent="-50800" defTabSz="914400"/>
              <a:r>
                <a:rPr lang="ja-JP" altLang="en-US" sz="1800" u="sng" spc="-100">
                  <a:solidFill>
                    <a:srgbClr val="FF0000"/>
                  </a:solidFill>
                </a:rPr>
                <a:t>・「</a:t>
              </a:r>
              <a:r>
                <a:rPr lang="en-US" altLang="ja-JP" sz="1800" u="sng" spc="-100" dirty="0">
                  <a:solidFill>
                    <a:srgbClr val="FF0000"/>
                  </a:solidFill>
                </a:rPr>
                <a:t>〜</a:t>
              </a:r>
              <a:r>
                <a:rPr lang="ja-JP" altLang="en-US" sz="1800" u="sng" spc="-100">
                  <a:solidFill>
                    <a:srgbClr val="FF0000"/>
                  </a:solidFill>
                </a:rPr>
                <a:t>することで</a:t>
              </a:r>
              <a:r>
                <a:rPr lang="en-US" altLang="ja-JP" sz="1800" u="sng" spc="-100" dirty="0">
                  <a:solidFill>
                    <a:srgbClr val="FF0000"/>
                  </a:solidFill>
                </a:rPr>
                <a:t>〜</a:t>
              </a:r>
              <a:r>
                <a:rPr lang="ja-JP" altLang="en-US" sz="1800" u="sng" spc="-100">
                  <a:solidFill>
                    <a:srgbClr val="FF0000"/>
                  </a:solidFill>
                </a:rPr>
                <a:t>」</a:t>
              </a:r>
              <a:endParaRPr lang="en-US" altLang="ja-JP" sz="1800" u="sng" spc="-100" dirty="0">
                <a:solidFill>
                  <a:srgbClr val="FF0000"/>
                </a:solidFill>
              </a:endParaRPr>
            </a:p>
            <a:p>
              <a:pPr marL="50800" indent="-50800" defTabSz="914400"/>
              <a:r>
                <a:rPr lang="ja-JP" altLang="en-US" sz="1800" u="sng" spc="-100">
                  <a:solidFill>
                    <a:srgbClr val="FF0000"/>
                  </a:solidFill>
                </a:rPr>
                <a:t>・「</a:t>
              </a:r>
              <a:r>
                <a:rPr lang="en-US" altLang="ja-JP" sz="1800" u="sng" spc="-100" dirty="0">
                  <a:solidFill>
                    <a:srgbClr val="FF0000"/>
                  </a:solidFill>
                </a:rPr>
                <a:t>〜</a:t>
              </a:r>
              <a:r>
                <a:rPr lang="ja-JP" altLang="en-US" sz="1800" u="sng" spc="-100">
                  <a:solidFill>
                    <a:srgbClr val="FF0000"/>
                  </a:solidFill>
                </a:rPr>
                <a:t>すると</a:t>
              </a:r>
              <a:r>
                <a:rPr lang="en-US" altLang="ja-JP" sz="1800" u="sng" spc="-100" dirty="0">
                  <a:solidFill>
                    <a:srgbClr val="FF0000"/>
                  </a:solidFill>
                </a:rPr>
                <a:t>〜</a:t>
              </a:r>
              <a:r>
                <a:rPr lang="ja-JP" altLang="en-US" sz="1800" u="sng" spc="-100">
                  <a:solidFill>
                    <a:srgbClr val="FF0000"/>
                  </a:solidFill>
                </a:rPr>
                <a:t>」など</a:t>
              </a:r>
              <a:endParaRPr lang="en-US" altLang="ja-JP" sz="1800" u="sng" spc="-100" dirty="0">
                <a:solidFill>
                  <a:srgbClr val="FF0000"/>
                </a:solidFill>
              </a:endParaRPr>
            </a:p>
            <a:p>
              <a:pPr marL="50800" indent="-50800" defTabSz="914400"/>
              <a:r>
                <a:rPr lang="ja-JP" altLang="en-US" sz="1800" spc="-100">
                  <a:solidFill>
                    <a:srgbClr val="FF0000"/>
                  </a:solidFill>
                </a:rPr>
                <a:t>　　</a:t>
              </a:r>
              <a:r>
                <a:rPr lang="ja-JP" altLang="en-US" sz="1800" u="sng" spc="-100">
                  <a:solidFill>
                    <a:srgbClr val="FF0000"/>
                  </a:solidFill>
                </a:rPr>
                <a:t>がキーワード</a:t>
              </a:r>
              <a:endParaRPr lang="en-US" altLang="ja-JP" sz="1800" u="sng" spc="-100" dirty="0">
                <a:solidFill>
                  <a:srgbClr val="FF0000"/>
                </a:solidFill>
              </a:endParaRPr>
            </a:p>
          </p:txBody>
        </p:sp>
      </p:grpSp>
      <p:sp>
        <p:nvSpPr>
          <p:cNvPr id="2" name="テキスト ボックス 1">
            <a:extLst>
              <a:ext uri="{FF2B5EF4-FFF2-40B4-BE49-F238E27FC236}">
                <a16:creationId xmlns:a16="http://schemas.microsoft.com/office/drawing/2014/main" id="{6EDB32D3-AF0D-92DA-436A-BA5DEFE35EA2}"/>
              </a:ext>
            </a:extLst>
          </p:cNvPr>
          <p:cNvSpPr txBox="1"/>
          <p:nvPr/>
        </p:nvSpPr>
        <p:spPr>
          <a:xfrm>
            <a:off x="2509654" y="6273225"/>
            <a:ext cx="7366650" cy="584775"/>
          </a:xfrm>
          <a:prstGeom prst="rect">
            <a:avLst/>
          </a:prstGeom>
          <a:noFill/>
        </p:spPr>
        <p:txBody>
          <a:bodyPr wrap="square" rtlCol="0">
            <a:spAutoFit/>
          </a:bodyPr>
          <a:lstStyle/>
          <a:p>
            <a:pPr algn="r"/>
            <a:r>
              <a:rPr kumimoji="1" lang="en-US" altLang="ja-JP" sz="1600" dirty="0"/>
              <a:t>【</a:t>
            </a:r>
            <a:r>
              <a:rPr kumimoji="1" lang="ja-JP" altLang="en-US" sz="1600"/>
              <a:t>出典：</a:t>
            </a:r>
            <a:r>
              <a:rPr lang="ja-JP" altLang="en-US" sz="1600">
                <a:latin typeface="+mn-ea"/>
              </a:rPr>
              <a:t>発達障害児者福井県方式支援ツール「子育てファイルふくいっ子」</a:t>
            </a:r>
            <a:endParaRPr lang="en-US" altLang="ja-JP" sz="1600" dirty="0">
              <a:latin typeface="+mn-ea"/>
            </a:endParaRPr>
          </a:p>
          <a:p>
            <a:pPr algn="r"/>
            <a:r>
              <a:rPr lang="ja-JP" altLang="en-US" sz="1600">
                <a:latin typeface="+mn-ea"/>
              </a:rPr>
              <a:t>活用のための保育士等研修会</a:t>
            </a:r>
            <a:r>
              <a:rPr lang="en-US" altLang="ja-JP" sz="1600" dirty="0">
                <a:latin typeface="+mn-ea"/>
              </a:rPr>
              <a:t>【</a:t>
            </a:r>
            <a:r>
              <a:rPr lang="ja-JP" altLang="en-US" sz="1600">
                <a:latin typeface="+mn-ea"/>
              </a:rPr>
              <a:t>移行編</a:t>
            </a:r>
            <a:r>
              <a:rPr lang="en-US" altLang="ja-JP" sz="1600" dirty="0">
                <a:latin typeface="+mn-ea"/>
              </a:rPr>
              <a:t>】</a:t>
            </a:r>
            <a:endParaRPr lang="ja-JP" altLang="en-US" sz="1600">
              <a:latin typeface="+mn-ea"/>
            </a:endParaRPr>
          </a:p>
        </p:txBody>
      </p:sp>
    </p:spTree>
    <p:extLst>
      <p:ext uri="{BB962C8B-B14F-4D97-AF65-F5344CB8AC3E}">
        <p14:creationId xmlns:p14="http://schemas.microsoft.com/office/powerpoint/2010/main" val="5351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173541" y="727331"/>
            <a:ext cx="9705528" cy="6086045"/>
          </a:xfrm>
          <a:prstGeom prst="rect">
            <a:avLst/>
          </a:prstGeom>
          <a:noFill/>
          <a:ln w="9525">
            <a:noFill/>
            <a:miter lim="800000"/>
            <a:headEnd/>
            <a:tailEnd/>
          </a:ln>
        </p:spPr>
        <p:txBody>
          <a:bodyPr wrap="square" anchor="t" anchorCtr="0">
            <a:noAutofit/>
          </a:bodyPr>
          <a:lstStyle/>
          <a:p>
            <a:pPr marL="358775" indent="-358775">
              <a:spcBef>
                <a:spcPts val="12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①「家族支援」は、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家族全体の機能化を図る支援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であり、保護者支援だけでなく、</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きょうだい支援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の視点も重要である</a:t>
            </a:r>
            <a:endParaRPr lang="ja-JP" altLang="en-US" sz="2400">
              <a:solidFill>
                <a:srgbClr val="000000"/>
              </a:solidFill>
              <a:latin typeface="ＭＳ Ｐゴシック" pitchFamily="50" charset="-128"/>
              <a:ea typeface="ＭＳ Ｐゴシック" pitchFamily="50" charset="-128"/>
              <a:cs typeface="HG丸ｺﾞｼｯｸM-PRO" pitchFamily="50" charset="-128"/>
            </a:endParaRPr>
          </a:p>
          <a:p>
            <a:pPr marL="361950" indent="-36195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②「保護者支援」は、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子どもを主語にして実施される間接支援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である（保護者と協働の子育て支援：親プログラムも・・・）</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・「保護者支援」は、子どもとは別に</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保護者を主語にして保護者自身の成長を促す支援</a:t>
            </a:r>
            <a:r>
              <a:rPr lang="ja-JP" altLang="en-US" sz="2800">
                <a:solidFill>
                  <a:srgbClr val="000000"/>
                </a:solidFill>
                <a:latin typeface="ＭＳ Ｐゴシック" pitchFamily="50" charset="-128"/>
                <a:ea typeface="ＭＳ Ｐゴシック" pitchFamily="50" charset="-128"/>
                <a:cs typeface="HG丸ｺﾞｼｯｸM-PRO" pitchFamily="50" charset="-128"/>
              </a:rPr>
              <a:t>（保護者の困り感に丁寧に関わる）</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　・「保護者支援」は、現実的な助言のほか、</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保護者の困り感の中にあるポジティブな面への共感</a:t>
            </a:r>
            <a:r>
              <a:rPr lang="ja-JP" altLang="en-US" sz="280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子どもの成長・発達を踏まえて喜び合い</a:t>
            </a:r>
            <a:r>
              <a:rPr lang="ja-JP" altLang="en-US" sz="2800">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保護者の歩調</a:t>
            </a:r>
            <a:r>
              <a:rPr lang="ja-JP" altLang="en-US" sz="2800">
                <a:solidFill>
                  <a:srgbClr val="000000"/>
                </a:solidFill>
                <a:latin typeface="ＭＳ Ｐゴシック" pitchFamily="50" charset="-128"/>
                <a:ea typeface="ＭＳ Ｐゴシック" pitchFamily="50" charset="-128"/>
                <a:cs typeface="HG丸ｺﾞｼｯｸM-PRO" pitchFamily="50" charset="-128"/>
              </a:rPr>
              <a:t>（ライフステージ毎の課題、障害受容を含む）に合わせた丁寧な援助</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③</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a:t>
            </a:r>
            <a:r>
              <a:rPr lang="ja-JP" altLang="en-US" sz="2800" u="sng">
                <a:solidFill>
                  <a:srgbClr val="0432FF"/>
                </a:solidFill>
                <a:latin typeface="ＭＳ Ｐゴシック" pitchFamily="50" charset="-128"/>
                <a:ea typeface="ＭＳ Ｐゴシック" pitchFamily="50" charset="-128"/>
                <a:cs typeface="HG丸ｺﾞｼｯｸM-PRO" pitchFamily="50" charset="-128"/>
              </a:rPr>
              <a:t>きょうだい支援</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」は、きょうだい児を主語にした支え</a:t>
            </a:r>
            <a:r>
              <a:rPr lang="ja-JP" altLang="en-US" sz="2800">
                <a:solidFill>
                  <a:srgbClr val="000000"/>
                </a:solidFill>
                <a:latin typeface="ＭＳ Ｐゴシック" pitchFamily="50" charset="-128"/>
                <a:ea typeface="ＭＳ Ｐゴシック" pitchFamily="50" charset="-128"/>
                <a:cs typeface="HG丸ｺﾞｼｯｸM-PRO" pitchFamily="50" charset="-128"/>
              </a:rPr>
              <a:t>（ケアラーではなく一人の子どもとして主体的に成長できるように願って</a:t>
            </a:r>
            <a:r>
              <a:rPr lang="en-US" altLang="ja-JP" sz="2800" dirty="0">
                <a:solidFill>
                  <a:srgbClr val="000000"/>
                </a:solidFill>
                <a:latin typeface="ＭＳ Ｐゴシック" pitchFamily="50" charset="-128"/>
                <a:ea typeface="ＭＳ Ｐゴシック" pitchFamily="50" charset="-128"/>
                <a:cs typeface="HG丸ｺﾞｼｯｸM-PRO" pitchFamily="50" charset="-128"/>
              </a:rPr>
              <a:t>)</a:t>
            </a:r>
          </a:p>
          <a:p>
            <a:pPr marL="406400" indent="-406400">
              <a:spcBef>
                <a:spcPts val="600"/>
              </a:spcBef>
            </a:pPr>
            <a:r>
              <a:rPr lang="ja-JP" altLang="en-US" sz="2800">
                <a:solidFill>
                  <a:srgbClr val="000000"/>
                </a:solidFill>
                <a:latin typeface="ＭＳ Ｐゴシック" pitchFamily="50" charset="-128"/>
                <a:ea typeface="ＭＳ Ｐゴシック" pitchFamily="50" charset="-128"/>
                <a:cs typeface="HG丸ｺﾞｼｯｸM-PRO" pitchFamily="50" charset="-128"/>
              </a:rPr>
              <a:t>④「家族支援」は、</a:t>
            </a:r>
            <a:r>
              <a:rPr lang="ja-JP" altLang="en-US" sz="2800" u="sng">
                <a:solidFill>
                  <a:srgbClr val="000000"/>
                </a:solidFill>
                <a:latin typeface="ＭＳ Ｐゴシック" pitchFamily="50" charset="-128"/>
                <a:ea typeface="ＭＳ Ｐゴシック" pitchFamily="50" charset="-128"/>
                <a:cs typeface="HG丸ｺﾞｼｯｸM-PRO" pitchFamily="50" charset="-128"/>
              </a:rPr>
              <a:t>ピアとの出会い</a:t>
            </a:r>
            <a:r>
              <a:rPr lang="ja-JP" altLang="en-US" sz="2800">
                <a:solidFill>
                  <a:srgbClr val="000000"/>
                </a:solidFill>
                <a:latin typeface="ＭＳ Ｐゴシック" pitchFamily="50" charset="-128"/>
                <a:ea typeface="ＭＳ Ｐゴシック" pitchFamily="50" charset="-128"/>
                <a:cs typeface="HG丸ｺﾞｼｯｸM-PRO" pitchFamily="50" charset="-128"/>
              </a:rPr>
              <a:t>が効果的なことも多い</a:t>
            </a:r>
            <a:endParaRPr lang="en-US" altLang="ja-JP" sz="2800" dirty="0">
              <a:solidFill>
                <a:srgbClr val="000000"/>
              </a:solidFill>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13</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0" y="149833"/>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②「家族支援」について</a:t>
            </a:r>
            <a:r>
              <a:rPr lang="en-US" altLang="ja-JP" sz="4000" u="sng" spc="-100" dirty="0">
                <a:solidFill>
                  <a:srgbClr val="000000"/>
                </a:solidFill>
              </a:rPr>
              <a:t> 【</a:t>
            </a:r>
            <a:r>
              <a:rPr lang="ja-JP" altLang="en-US" sz="4000" u="sng" spc="-100">
                <a:solidFill>
                  <a:srgbClr val="000000"/>
                </a:solidFill>
              </a:rPr>
              <a:t>再確認</a:t>
            </a:r>
            <a:r>
              <a:rPr lang="en-US" altLang="ja-JP" sz="4000" u="sng" spc="-100" dirty="0">
                <a:solidFill>
                  <a:srgbClr val="000000"/>
                </a:solidFill>
              </a:rPr>
              <a:t>】</a:t>
            </a:r>
          </a:p>
        </p:txBody>
      </p:sp>
    </p:spTree>
    <p:extLst>
      <p:ext uri="{BB962C8B-B14F-4D97-AF65-F5344CB8AC3E}">
        <p14:creationId xmlns:p14="http://schemas.microsoft.com/office/powerpoint/2010/main" val="220722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34737"/>
            <a:ext cx="9906000" cy="657959"/>
          </a:xfrm>
        </p:spPr>
        <p:txBody>
          <a:bodyPr>
            <a:noAutofit/>
          </a:bodyPr>
          <a:lstStyle/>
          <a:p>
            <a:r>
              <a:rPr lang="ja-JP" altLang="en-US" sz="4000" u="sng">
                <a:latin typeface="MS PGothic" panose="020B0600070205080204" pitchFamily="34" charset="-128"/>
                <a:ea typeface="MS PGothic" panose="020B0600070205080204" pitchFamily="34" charset="-128"/>
              </a:rPr>
              <a:t>③障害児入所支援における連携</a:t>
            </a:r>
            <a:r>
              <a:rPr lang="en-US" altLang="ja-JP" sz="4000" u="sng" dirty="0">
                <a:latin typeface="MS PGothic" panose="020B0600070205080204" pitchFamily="34" charset="-128"/>
                <a:ea typeface="MS PGothic" panose="020B0600070205080204" pitchFamily="34" charset="-128"/>
              </a:rPr>
              <a:t> 【</a:t>
            </a:r>
            <a:r>
              <a:rPr lang="ja-JP" altLang="en-US" sz="4000" u="sng">
                <a:latin typeface="MS PGothic" panose="020B0600070205080204" pitchFamily="34" charset="-128"/>
                <a:ea typeface="MS PGothic" panose="020B0600070205080204" pitchFamily="34" charset="-128"/>
              </a:rPr>
              <a:t>追加</a:t>
            </a:r>
            <a:r>
              <a:rPr lang="en-US" altLang="ja-JP" sz="4000" u="sng" dirty="0">
                <a:latin typeface="MS PGothic" panose="020B0600070205080204" pitchFamily="34" charset="-128"/>
                <a:ea typeface="MS PGothic" panose="020B0600070205080204" pitchFamily="34" charset="-128"/>
              </a:rPr>
              <a:t>】</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797570"/>
            <a:ext cx="9777536" cy="5713264"/>
          </a:xfrm>
        </p:spPr>
        <p:txBody>
          <a:bodyPr>
            <a:noAutofit/>
          </a:bodyPr>
          <a:lstStyle/>
          <a:p>
            <a:pPr marL="542925" indent="-350838">
              <a:spcBef>
                <a:spcPts val="0"/>
              </a:spcBef>
              <a:buNone/>
            </a:pPr>
            <a:r>
              <a:rPr lang="ja-JP" altLang="en-US" sz="2800" u="sng">
                <a:latin typeface="MS PGothic" panose="020B0600070205080204" pitchFamily="34" charset="-128"/>
                <a:ea typeface="MS PGothic" panose="020B0600070205080204" pitchFamily="34" charset="-128"/>
              </a:rPr>
              <a:t>児童相談所は、障害児相談支援事業所と同等の役割がある</a:t>
            </a:r>
            <a:endParaRPr lang="en-US" altLang="ja-JP" sz="2800" u="sng" dirty="0">
              <a:latin typeface="MS PGothic" panose="020B0600070205080204" pitchFamily="34" charset="-128"/>
              <a:ea typeface="MS PGothic" panose="020B0600070205080204" pitchFamily="34" charset="-128"/>
            </a:endParaRPr>
          </a:p>
          <a:p>
            <a:pPr marL="628650" indent="-43656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・入所については、社会的養護との整合性を図る観点から、保護者やこどもの状況を把握した上で、入所施設支援（どの施設を利用するかも含め）の必要性について判断することになる。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dirty="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本来ならば、児童相談所の児童福祉司が、障害児相談支援の相談支援専門員の役割を担うことになるが、同程度とは到底言い難い（利用計画や他機関を含む連携について、主導的・主体的に機能していない）。それ故、入所施設児発管が家庭や関係機関に主体的に連携せざるを得ない部分もある（協力的な児童相談所ももちろん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・支援にかかる時間が通所に比べ圧倒的に長く、包括的な視点が前提である　（本来家庭が担っている部分、通所支援の役割も行う必要がある）。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・インクルージョンの視点を持ち、子どもとして当たり前の生活や経験・体験、学び、遊び等を保障できるようにする必要がある。</a:t>
            </a:r>
            <a:endParaRPr lang="en-US" altLang="ja-JP" sz="2200" dirty="0">
              <a:latin typeface="MS PGothic" panose="020B0600070205080204" pitchFamily="34" charset="-128"/>
              <a:ea typeface="MS PGothic" panose="020B0600070205080204" pitchFamily="34" charset="-128"/>
            </a:endParaRPr>
          </a:p>
          <a:p>
            <a:pPr marL="628650" indent="-436563">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令和３年に運営指針が策定され、障害児通所支援の役割が整理され、児童発達支援管理責任者の業務も明確になったが、相談支援専門員と同等もしくはそれ以上のソーシャルワークの視点での業務が求められている（家庭への復帰や地域生活への移行に向けた整備など総合的な支援計画が必要）。</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14</a:t>
            </a:fld>
            <a:endParaRPr lang="en-US" altLang="ja-JP" sz="2000" dirty="0">
              <a:solidFill>
                <a:srgbClr val="000000"/>
              </a:solidFill>
            </a:endParaRPr>
          </a:p>
        </p:txBody>
      </p:sp>
    </p:spTree>
    <p:extLst>
      <p:ext uri="{BB962C8B-B14F-4D97-AF65-F5344CB8AC3E}">
        <p14:creationId xmlns:p14="http://schemas.microsoft.com/office/powerpoint/2010/main" val="26430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777536" cy="5859155"/>
          </a:xfrm>
        </p:spPr>
        <p:txBody>
          <a:bodyPr>
            <a:noAutofit/>
          </a:bodyPr>
          <a:lstStyle/>
          <a:p>
            <a:pPr marL="939800" indent="-747713">
              <a:spcBef>
                <a:spcPts val="1500"/>
              </a:spcBef>
              <a:buNone/>
            </a:pPr>
            <a:r>
              <a:rPr lang="ja-JP" altLang="en-US" sz="2800" u="sng">
                <a:latin typeface="MS PGothic" panose="020B0600070205080204" pitchFamily="34" charset="-128"/>
                <a:ea typeface="MS PGothic" panose="020B0600070205080204" pitchFamily="34" charset="-128"/>
              </a:rPr>
              <a:t>障害児入所施設利用児／措置児に対する相談支援の関わり</a:t>
            </a:r>
            <a:endParaRPr lang="en-US" altLang="ja-JP" sz="2800" u="sng"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（１）入所施設利用前から関わっている場合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元々、地域の中で家庭生活を行い、障害児通所支援を利用していた場合は相談支援専門員が関わっていることが多い（セルフプランを除く）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虐待やその可能性があり、子どもと家庭を支える地域ネットワークの　　一員となっていた、子どもの状態もしくは家庭状況が変化して家庭では対応できなくなってきたなど、計画相談に加えて、委託相談や期間相談支援が関わっていることも少なくない</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 そのような場合は、市区町村担当課や児童相談所と連携を取りつつ、　入所になった場合は、子どもや家庭の状況を相談支援専門員や通所　支援の児発管が情報提供していく。</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（２）入所施設利用中も継続して関わっていく場合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支援に困難さがある場合は、引き続き相談支援や通所支援も支援チームの一員として関わっていく。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子どもが入所した後も家族を支える必要がある場合も多く、入所施設が生活圏から離れている場合は、地域の中で支える人が必要になる。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入所施設利用中で帰省等した場合に、居宅介護等を利用する場合は、行政や児童相談所と協議しつつ、相談支援がコーディネートしなければならない場合もある。</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15</a:t>
            </a:fld>
            <a:endParaRPr lang="en-US" altLang="ja-JP" sz="2000" dirty="0">
              <a:solidFill>
                <a:srgbClr val="000000"/>
              </a:solidFill>
            </a:endParaRPr>
          </a:p>
        </p:txBody>
      </p:sp>
    </p:spTree>
    <p:extLst>
      <p:ext uri="{BB962C8B-B14F-4D97-AF65-F5344CB8AC3E}">
        <p14:creationId xmlns:p14="http://schemas.microsoft.com/office/powerpoint/2010/main" val="88151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64232" y="-4998"/>
            <a:ext cx="9777536" cy="6746366"/>
          </a:xfrm>
        </p:spPr>
        <p:txBody>
          <a:bodyPr>
            <a:noAutofit/>
          </a:bodyPr>
          <a:lstStyle/>
          <a:p>
            <a:pPr marL="939800" indent="-747713">
              <a:spcBef>
                <a:spcPts val="300"/>
              </a:spcBef>
              <a:buNone/>
            </a:pPr>
            <a:r>
              <a:rPr lang="ja-JP" altLang="en-US" sz="2200" u="sng">
                <a:latin typeface="MS PGothic" panose="020B0600070205080204" pitchFamily="34" charset="-128"/>
                <a:ea typeface="MS PGothic" panose="020B0600070205080204" pitchFamily="34" charset="-128"/>
              </a:rPr>
              <a:t>（３）入所施設の退所後を想定して事前に関わる必要がある場合</a:t>
            </a:r>
            <a:endParaRPr lang="en-US" altLang="ja-JP" sz="22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家庭に戻る場合や、里親やグループホームに移行する場合は、あらためて通所支援や障害福祉サービスを利用して支える必要がある場合は、地域移行に向けて、予め入所施設（児発管）や児童相談所、市区町村　担当課と協議しながら（支援会議への積極的参加等）、子どもや家庭の移行を反映させて障害児通所支援利用計画を作成していく。</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有期・有目的の入所の場合は、継続的に関わっていくことが重要である。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 家庭への復帰よりも障害者支援施設への移行が必要なる場合は、予め入所施設（児発管）や児童相談所、市区町村担当課と協議しながら、子どもや家庭の移行を反映させて、「障害児相談支援」ではなく、「一般相談」（計画相談）として関わることになる（児者一体的な相談体制）。</a:t>
            </a:r>
            <a:endParaRPr lang="en-US" altLang="ja-JP" sz="2200" dirty="0">
              <a:latin typeface="MS PGothic" panose="020B0600070205080204" pitchFamily="34" charset="-128"/>
              <a:ea typeface="MS PGothic" panose="020B0600070205080204" pitchFamily="34" charset="-128"/>
            </a:endParaRPr>
          </a:p>
          <a:p>
            <a:pPr marL="939800" indent="-747713">
              <a:spcBef>
                <a:spcPts val="300"/>
              </a:spcBef>
              <a:buNone/>
            </a:pPr>
            <a:r>
              <a:rPr lang="ja-JP" altLang="en-US" sz="2400" u="sng">
                <a:latin typeface="MS PGothic" panose="020B0600070205080204" pitchFamily="34" charset="-128"/>
                <a:ea typeface="MS PGothic" panose="020B0600070205080204" pitchFamily="34" charset="-128"/>
              </a:rPr>
              <a:t>（４）入所施設を退所した後も関わっていく場合</a:t>
            </a:r>
            <a:endParaRPr lang="en-US" altLang="ja-JP" sz="2400" u="sng"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退所後も障害児通所支援を利用する場合は、相談支援を行い、入所中の情報を共有しながら、関係機関とともに支えていく必要がある。</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退所後も緊急事態に備えたセーフティネットを意識した相談支援体制を構築していく必要がある。（入所施設にも引き続き関わってもらう。なお、その場合のケースマネジメントや進捗管理の主体をどこにするかは退所時の会議で確認すること。要保護児童であれば、市区町村の担当課やこども家庭センター等に担ってもらい、役割分担を）</a:t>
            </a:r>
            <a:endParaRPr lang="en-US" altLang="ja-JP" sz="2200" dirty="0">
              <a:latin typeface="MS PGothic" panose="020B0600070205080204" pitchFamily="34" charset="-128"/>
              <a:ea typeface="MS PGothic" panose="020B0600070205080204" pitchFamily="34" charset="-128"/>
            </a:endParaRPr>
          </a:p>
          <a:p>
            <a:pPr marL="1119188" indent="-927100">
              <a:spcBef>
                <a:spcPts val="300"/>
              </a:spcBef>
              <a:buNone/>
            </a:pP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16</a:t>
            </a:fld>
            <a:endParaRPr lang="en-US" altLang="ja-JP" sz="2000" dirty="0">
              <a:solidFill>
                <a:srgbClr val="000000"/>
              </a:solidFill>
            </a:endParaRPr>
          </a:p>
        </p:txBody>
      </p:sp>
    </p:spTree>
    <p:extLst>
      <p:ext uri="{BB962C8B-B14F-4D97-AF65-F5344CB8AC3E}">
        <p14:creationId xmlns:p14="http://schemas.microsoft.com/office/powerpoint/2010/main" val="32774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32520" y="1844824"/>
            <a:ext cx="8640960" cy="2952328"/>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２　児童期における支援のマネジメントに関する</a:t>
            </a:r>
            <a:r>
              <a:rPr lang="ja-JP" altLang="en-US" sz="6000" dirty="0">
                <a:latin typeface="MS PGothic" panose="020B0600070205080204" pitchFamily="34" charset="-128"/>
                <a:ea typeface="MS PGothic" panose="020B0600070205080204" pitchFamily="34" charset="-128"/>
              </a:rPr>
              <a:t>　</a:t>
            </a:r>
            <a:r>
              <a:rPr lang="ja-JP" altLang="en-US" sz="6000">
                <a:latin typeface="MS PGothic" panose="020B0600070205080204" pitchFamily="34" charset="-128"/>
                <a:ea typeface="MS PGothic" panose="020B0600070205080204" pitchFamily="34" charset="-128"/>
              </a:rPr>
              <a:t>自己点検</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17</a:t>
            </a:fld>
            <a:endParaRPr lang="en-US" altLang="ja-JP" sz="2000" dirty="0">
              <a:solidFill>
                <a:srgbClr val="000000"/>
              </a:solidFill>
            </a:endParaRPr>
          </a:p>
        </p:txBody>
      </p:sp>
    </p:spTree>
    <p:extLst>
      <p:ext uri="{BB962C8B-B14F-4D97-AF65-F5344CB8AC3E}">
        <p14:creationId xmlns:p14="http://schemas.microsoft.com/office/powerpoint/2010/main" val="2340877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81109"/>
            <a:ext cx="9041130" cy="635033"/>
          </a:xfrm>
        </p:spPr>
        <p:txBody>
          <a:bodyPr>
            <a:noAutofit/>
          </a:bodyPr>
          <a:lstStyle/>
          <a:p>
            <a:pPr algn="ctr"/>
            <a:r>
              <a:rPr lang="ja-JP" altLang="en-US" sz="4000">
                <a:effectLst/>
                <a:latin typeface="MS PGothic" panose="020B0600070205080204" pitchFamily="34" charset="-128"/>
                <a:ea typeface="MS PGothic" panose="020B0600070205080204" pitchFamily="34" charset="-128"/>
                <a:cs typeface="Times New Roman" panose="02020603050405020304" pitchFamily="18" charset="0"/>
              </a:rPr>
              <a:t>自己点検をしましょう</a:t>
            </a:r>
            <a:endParaRPr lang="ja-JP" altLang="en-US" sz="66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3801357685"/>
              </p:ext>
            </p:extLst>
          </p:nvPr>
        </p:nvGraphicFramePr>
        <p:xfrm>
          <a:off x="115792" y="1316965"/>
          <a:ext cx="9572584" cy="5459930"/>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418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91211">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児童発達支援管理責任者の基本的姿勢や責務等について熟知している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91211">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アセスメントは適切に行っている（発達の５領域、特性、環境等の把握など）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391211">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アセスメントではニーズ整理を行っている（収集した情報から見立てるなど）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91211">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アセスメントに基づき個別支援計画の原案を作成している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91211">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個別支援計画確定のための事業所内担当者会議を企画・開催している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391211">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個別支援計画には、家族支援と地域連携支援の項目も入れている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1175046"/>
                  </a:ext>
                </a:extLst>
              </a:tr>
              <a:tr h="391211">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本人支援は、発達や特性等の視点を入れて計画している（５領域など）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91211">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個別支援計画を日々の支援に反映させている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391211">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支援の記録は、個別支援計画を意識して作成している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6800906"/>
                  </a:ext>
                </a:extLst>
              </a:tr>
              <a:tr h="391211">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70"/>
                        <a:t>モニタリングは、個別支援計画に沿って適切に行い、支援の見直しに繋げている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296808"/>
                  </a:ext>
                </a:extLst>
              </a:tr>
              <a:tr h="391211">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家族の困りごとへの対応、きょうだい支援など積極的に家族支援をしている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391211">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30"/>
                        <a:t>保育所等や学校、他の通所事業所、関係機関と情報共有や連携を行っている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718145"/>
                  </a:ext>
                </a:extLst>
              </a:tr>
              <a:tr h="391211">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支援の質の向上のための職員研修や</a:t>
                      </a:r>
                      <a:r>
                        <a:rPr kumimoji="1" lang="en-US" altLang="ja-JP" dirty="0"/>
                        <a:t>OJT</a:t>
                      </a:r>
                      <a:r>
                        <a:rPr kumimoji="1" lang="ja-JP" altLang="en-US"/>
                        <a:t>等を企画し、実施している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0" y="855301"/>
            <a:ext cx="6103528" cy="461665"/>
          </a:xfrm>
          <a:prstGeom prst="rect">
            <a:avLst/>
          </a:prstGeom>
          <a:noFill/>
        </p:spPr>
        <p:txBody>
          <a:bodyPr wrap="square" rtlCol="0">
            <a:spAutoFit/>
          </a:bodyPr>
          <a:lstStyle/>
          <a:p>
            <a:r>
              <a:rPr kumimoji="1" lang="en-US" altLang="ja-JP" sz="2400" dirty="0"/>
              <a:t>【</a:t>
            </a:r>
            <a:r>
              <a:rPr lang="ja-JP" altLang="en-US" sz="2400"/>
              <a:t>基準</a:t>
            </a:r>
            <a:r>
              <a:rPr kumimoji="1" lang="ja-JP" altLang="en-US" sz="2400"/>
              <a:t>業務：児童発達支援管理責任者編</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18</a:t>
            </a:fld>
            <a:endParaRPr lang="en-US" altLang="ja-JP" sz="2000" dirty="0">
              <a:solidFill>
                <a:srgbClr val="000000"/>
              </a:solidFill>
            </a:endParaRPr>
          </a:p>
        </p:txBody>
      </p:sp>
      <p:sp>
        <p:nvSpPr>
          <p:cNvPr id="6" name="テキスト ボックス 5">
            <a:extLst>
              <a:ext uri="{FF2B5EF4-FFF2-40B4-BE49-F238E27FC236}">
                <a16:creationId xmlns:a16="http://schemas.microsoft.com/office/drawing/2014/main" id="{4A696E6D-3530-70F4-95F2-6B29EE34E6EB}"/>
              </a:ext>
            </a:extLst>
          </p:cNvPr>
          <p:cNvSpPr txBox="1"/>
          <p:nvPr/>
        </p:nvSpPr>
        <p:spPr>
          <a:xfrm>
            <a:off x="7861006" y="34645"/>
            <a:ext cx="1758815" cy="1200329"/>
          </a:xfrm>
          <a:prstGeom prst="rect">
            <a:avLst/>
          </a:prstGeom>
          <a:noFill/>
          <a:ln>
            <a:solidFill>
              <a:schemeClr val="tx1"/>
            </a:solidFill>
          </a:ln>
        </p:spPr>
        <p:txBody>
          <a:bodyPr wrap="none" rtlCol="0">
            <a:spAutoFit/>
          </a:bodyPr>
          <a:lstStyle/>
          <a:p>
            <a:r>
              <a:rPr kumimoji="1" lang="ja-JP" altLang="en-US"/>
              <a:t>自己評価の指標は、</a:t>
            </a:r>
            <a:endParaRPr kumimoji="1" lang="en-US" altLang="ja-JP" dirty="0"/>
          </a:p>
          <a:p>
            <a:r>
              <a:rPr kumimoji="1" lang="ja-JP" altLang="en-US"/>
              <a:t>「０」：していない</a:t>
            </a:r>
            <a:endParaRPr kumimoji="1" lang="en-US" altLang="ja-JP" dirty="0"/>
          </a:p>
          <a:p>
            <a:r>
              <a:rPr kumimoji="1" lang="ja-JP" altLang="en-US"/>
              <a:t>「１」：できていない</a:t>
            </a:r>
            <a:endParaRPr kumimoji="1" lang="en-US" altLang="ja-JP" dirty="0"/>
          </a:p>
          <a:p>
            <a:r>
              <a:rPr lang="ja-JP" altLang="en-US"/>
              <a:t>「２」：あまりできていない</a:t>
            </a:r>
            <a:endParaRPr lang="en-US" altLang="ja-JP" dirty="0"/>
          </a:p>
          <a:p>
            <a:r>
              <a:rPr kumimoji="1" lang="ja-JP" altLang="en-US"/>
              <a:t>「３」：できている</a:t>
            </a:r>
            <a:endParaRPr kumimoji="1" lang="en-US" altLang="ja-JP" dirty="0"/>
          </a:p>
          <a:p>
            <a:r>
              <a:rPr lang="ja-JP" altLang="en-US"/>
              <a:t>「４」：よくできている</a:t>
            </a:r>
            <a:endParaRPr kumimoji="1" lang="ja-JP" altLang="en-US"/>
          </a:p>
        </p:txBody>
      </p:sp>
    </p:spTree>
    <p:extLst>
      <p:ext uri="{BB962C8B-B14F-4D97-AF65-F5344CB8AC3E}">
        <p14:creationId xmlns:p14="http://schemas.microsoft.com/office/powerpoint/2010/main" val="89145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a:xfrm>
            <a:off x="863876" y="260648"/>
            <a:ext cx="7886700" cy="1002602"/>
          </a:xfrm>
        </p:spPr>
        <p:txBody>
          <a:bodyPr/>
          <a:lstStyle/>
          <a:p>
            <a:r>
              <a:rPr lang="ja-JP" altLang="en-US" sz="2800" dirty="0"/>
              <a:t>標準プログラムにおける</a:t>
            </a:r>
            <a:br>
              <a:rPr lang="en-US" altLang="ja-JP" dirty="0"/>
            </a:br>
            <a:r>
              <a:rPr kumimoji="1" lang="ja-JP" altLang="en-US" sz="4000" u="sng" dirty="0">
                <a:latin typeface="MS PGothic" panose="020B0600070205080204" pitchFamily="34" charset="-128"/>
                <a:ea typeface="MS PGothic" panose="020B0600070205080204" pitchFamily="34" charset="-128"/>
              </a:rPr>
              <a:t>獲得目標</a:t>
            </a:r>
            <a:endParaRPr kumimoji="1" lang="ja-JP" altLang="en-US" u="sng" dirty="0">
              <a:latin typeface="MS PGothic" panose="020B0600070205080204" pitchFamily="34" charset="-128"/>
              <a:ea typeface="MS PGothic" panose="020B0600070205080204" pitchFamily="34" charset="-128"/>
            </a:endParaRP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488504" y="1476932"/>
            <a:ext cx="8856984" cy="2073481"/>
          </a:xfrm>
        </p:spPr>
        <p:txBody>
          <a:bodyPr>
            <a:noAutofit/>
          </a:bodyPr>
          <a:lstStyle/>
          <a:p>
            <a:pPr marL="0" indent="0">
              <a:buNone/>
            </a:pPr>
            <a:r>
              <a:rPr lang="ja-JP" altLang="en-US" dirty="0">
                <a:latin typeface="MS PGothic" panose="020B0600070205080204" pitchFamily="34" charset="-128"/>
                <a:ea typeface="MS PGothic" panose="020B0600070205080204" pitchFamily="34" charset="-128"/>
              </a:rPr>
              <a:t>相談支援専門員及び児童発達</a:t>
            </a:r>
            <a:r>
              <a:rPr lang="ja-JP" altLang="en-US">
                <a:latin typeface="MS PGothic" panose="020B0600070205080204" pitchFamily="34" charset="-128"/>
                <a:ea typeface="MS PGothic" panose="020B0600070205080204" pitchFamily="34" charset="-128"/>
              </a:rPr>
              <a:t>管理責任者の業務及び役割</a:t>
            </a:r>
            <a:r>
              <a:rPr lang="ja-JP" altLang="en-US" dirty="0">
                <a:latin typeface="MS PGothic" panose="020B0600070205080204" pitchFamily="34" charset="-128"/>
                <a:ea typeface="MS PGothic" panose="020B0600070205080204" pitchFamily="34" charset="-128"/>
              </a:rPr>
              <a:t>について、児童期における支援</a:t>
            </a:r>
            <a:r>
              <a:rPr lang="ja-JP" altLang="en-US">
                <a:latin typeface="MS PGothic" panose="020B0600070205080204" pitchFamily="34" charset="-128"/>
                <a:ea typeface="MS PGothic" panose="020B0600070205080204" pitchFamily="34" charset="-128"/>
              </a:rPr>
              <a:t>提供の</a:t>
            </a:r>
            <a:r>
              <a:rPr lang="ja-JP" altLang="en-US" dirty="0">
                <a:latin typeface="MS PGothic" panose="020B0600070205080204" pitchFamily="34" charset="-128"/>
                <a:ea typeface="MS PGothic" panose="020B0600070205080204" pitchFamily="34" charset="-128"/>
              </a:rPr>
              <a:t>　</a:t>
            </a:r>
            <a:r>
              <a:rPr lang="ja-JP" altLang="en-US">
                <a:latin typeface="MS PGothic" panose="020B0600070205080204" pitchFamily="34" charset="-128"/>
                <a:ea typeface="MS PGothic" panose="020B0600070205080204" pitchFamily="34" charset="-128"/>
              </a:rPr>
              <a:t>プロセス</a:t>
            </a:r>
            <a:r>
              <a:rPr lang="ja-JP" altLang="en-US" dirty="0">
                <a:latin typeface="MS PGothic" panose="020B0600070205080204" pitchFamily="34" charset="-128"/>
                <a:ea typeface="MS PGothic" panose="020B0600070205080204" pitchFamily="34" charset="-128"/>
              </a:rPr>
              <a:t>に沿って研修の振り返りを行い、研修修了後の実践に向けた気づきを持つことができる。</a:t>
            </a:r>
            <a:endParaRPr lang="en-US" altLang="ja-JP" dirty="0">
              <a:latin typeface="MS PGothic" panose="020B0600070205080204" pitchFamily="34" charset="-128"/>
              <a:ea typeface="MS PGothic" panose="020B0600070205080204" pitchFamily="34" charset="-128"/>
            </a:endParaRPr>
          </a:p>
        </p:txBody>
      </p:sp>
      <p:sp>
        <p:nvSpPr>
          <p:cNvPr id="4" name="スライド番号プレースホルダー 9">
            <a:extLst>
              <a:ext uri="{FF2B5EF4-FFF2-40B4-BE49-F238E27FC236}">
                <a16:creationId xmlns:a16="http://schemas.microsoft.com/office/drawing/2014/main" id="{A5EA9B34-498E-3E4D-D941-2D3B2F8F789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1</a:t>
            </a:fld>
            <a:endParaRPr lang="en-US" altLang="ja-JP" sz="2000" dirty="0">
              <a:solidFill>
                <a:srgbClr val="000000"/>
              </a:solidFill>
            </a:endParaRPr>
          </a:p>
        </p:txBody>
      </p:sp>
      <p:sp>
        <p:nvSpPr>
          <p:cNvPr id="5" name="コンテンツ プレースホルダー 2">
            <a:extLst>
              <a:ext uri="{FF2B5EF4-FFF2-40B4-BE49-F238E27FC236}">
                <a16:creationId xmlns:a16="http://schemas.microsoft.com/office/drawing/2014/main" id="{3A292026-0F6D-3C03-959F-6C338378A226}"/>
              </a:ext>
            </a:extLst>
          </p:cNvPr>
          <p:cNvSpPr txBox="1">
            <a:spLocks/>
          </p:cNvSpPr>
          <p:nvPr/>
        </p:nvSpPr>
        <p:spPr bwMode="auto">
          <a:xfrm>
            <a:off x="488504" y="3764095"/>
            <a:ext cx="9289032" cy="2860058"/>
          </a:xfrm>
          <a:prstGeom prst="rect">
            <a:avLst/>
          </a:prstGeom>
          <a:noFill/>
          <a:ln w="9525">
            <a:noFill/>
            <a:miter lim="800000"/>
            <a:headEnd/>
            <a:tailEnd/>
          </a:ln>
        </p:spPr>
        <p:txBody>
          <a:bodyPr vert="horz" wrap="square" lIns="91399" tIns="45701" rIns="91399" bIns="45701"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ja-JP" altLang="en-US" sz="2400" kern="0">
                <a:latin typeface="+mn-ea"/>
              </a:rPr>
              <a:t>［内容］</a:t>
            </a:r>
            <a:endParaRPr lang="en-US" altLang="ja-JP" sz="2400" kern="0" dirty="0">
              <a:latin typeface="+mn-ea"/>
            </a:endParaRPr>
          </a:p>
          <a:p>
            <a:pPr marL="0" indent="0">
              <a:buFontTx/>
              <a:buNone/>
            </a:pPr>
            <a:r>
              <a:rPr lang="ja-JP" altLang="en-US" sz="2400">
                <a:latin typeface="+mn-ea"/>
              </a:rPr>
              <a:t>・相談支援専門員及び児童発達支援管理責任者の</a:t>
            </a:r>
            <a:r>
              <a:rPr lang="ja-JP" altLang="en-US" sz="2400" dirty="0">
                <a:latin typeface="+mn-ea"/>
              </a:rPr>
              <a:t>役割の再確認</a:t>
            </a:r>
            <a:endParaRPr lang="en-US" altLang="ja-JP" sz="2400" dirty="0">
              <a:latin typeface="+mn-ea"/>
            </a:endParaRPr>
          </a:p>
          <a:p>
            <a:pPr marL="0" indent="0">
              <a:spcBef>
                <a:spcPts val="900"/>
              </a:spcBef>
              <a:buFontTx/>
              <a:buNone/>
            </a:pPr>
            <a:r>
              <a:rPr lang="ja-JP" altLang="en-US" sz="2400">
                <a:latin typeface="+mn-ea"/>
              </a:rPr>
              <a:t>・相談支援専門員及び児童</a:t>
            </a:r>
            <a:r>
              <a:rPr lang="ja-JP" altLang="en-US" sz="2400" dirty="0">
                <a:latin typeface="+mn-ea"/>
              </a:rPr>
              <a:t>発達支援</a:t>
            </a:r>
            <a:r>
              <a:rPr lang="ja-JP" altLang="en-US" sz="2400">
                <a:latin typeface="+mn-ea"/>
              </a:rPr>
              <a:t>管理責任者の</a:t>
            </a:r>
            <a:r>
              <a:rPr lang="ja-JP" altLang="en-US" sz="2400" dirty="0">
                <a:latin typeface="+mn-ea"/>
              </a:rPr>
              <a:t>自己評価 </a:t>
            </a:r>
            <a:endParaRPr lang="en-US" altLang="ja-JP" sz="2400" dirty="0">
              <a:latin typeface="+mn-ea"/>
            </a:endParaRPr>
          </a:p>
          <a:p>
            <a:pPr marL="180975" indent="-180975">
              <a:spcBef>
                <a:spcPts val="900"/>
              </a:spcBef>
              <a:buFontTx/>
              <a:buNone/>
            </a:pPr>
            <a:r>
              <a:rPr lang="ja-JP" altLang="en-US" sz="2400">
                <a:latin typeface="+mn-ea"/>
              </a:rPr>
              <a:t>・相談支援専門員及び児童</a:t>
            </a:r>
            <a:r>
              <a:rPr lang="ja-JP" altLang="en-US" sz="2400" dirty="0">
                <a:latin typeface="+mn-ea"/>
              </a:rPr>
              <a:t>発達支援</a:t>
            </a:r>
            <a:r>
              <a:rPr lang="ja-JP" altLang="en-US" sz="2400">
                <a:latin typeface="+mn-ea"/>
              </a:rPr>
              <a:t>管理責任者並びに関係</a:t>
            </a:r>
            <a:r>
              <a:rPr lang="ja-JP" altLang="en-US" sz="2400" dirty="0">
                <a:latin typeface="+mn-ea"/>
              </a:rPr>
              <a:t>機関（自立支援協議会を含む）との連携に関する自己評価</a:t>
            </a:r>
            <a:endParaRPr lang="en-US" altLang="ja-JP" sz="2400" dirty="0">
              <a:latin typeface="+mn-ea"/>
            </a:endParaRPr>
          </a:p>
          <a:p>
            <a:pPr marL="0" indent="0">
              <a:spcBef>
                <a:spcPts val="900"/>
              </a:spcBef>
              <a:buFontTx/>
              <a:buNone/>
            </a:pPr>
            <a:r>
              <a:rPr lang="ja-JP" altLang="en-US" sz="2400" dirty="0">
                <a:latin typeface="+mn-ea"/>
              </a:rPr>
              <a:t>・今後の業務改善（チーム作りを含む）に向けたアクションプラン作成</a:t>
            </a:r>
            <a:endParaRPr lang="en-US" altLang="ja-JP" sz="2400" kern="0" dirty="0">
              <a:latin typeface="+mn-ea"/>
            </a:endParaRPr>
          </a:p>
          <a:p>
            <a:pPr marL="0" indent="0">
              <a:buFontTx/>
              <a:buNone/>
            </a:pPr>
            <a:endParaRPr lang="ja-JP" altLang="en-US" kern="0" dirty="0"/>
          </a:p>
        </p:txBody>
      </p:sp>
    </p:spTree>
    <p:extLst>
      <p:ext uri="{BB962C8B-B14F-4D97-AF65-F5344CB8AC3E}">
        <p14:creationId xmlns:p14="http://schemas.microsoft.com/office/powerpoint/2010/main" val="3406439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944125275"/>
              </p:ext>
            </p:extLst>
          </p:nvPr>
        </p:nvGraphicFramePr>
        <p:xfrm>
          <a:off x="132944" y="487590"/>
          <a:ext cx="9572584" cy="6344488"/>
        </p:xfrm>
        <a:graphic>
          <a:graphicData uri="http://schemas.openxmlformats.org/drawingml/2006/table">
            <a:tbl>
              <a:tblPr firstRow="1" bandRow="1">
                <a:tableStyleId>{B301B821-A1FF-4177-AEE7-76D212191A09}</a:tableStyleId>
              </a:tblPr>
              <a:tblGrid>
                <a:gridCol w="362682">
                  <a:extLst>
                    <a:ext uri="{9D8B030D-6E8A-4147-A177-3AD203B41FA5}">
                      <a16:colId xmlns:a16="http://schemas.microsoft.com/office/drawing/2014/main" val="1488089263"/>
                    </a:ext>
                  </a:extLst>
                </a:gridCol>
                <a:gridCol w="7342174">
                  <a:extLst>
                    <a:ext uri="{9D8B030D-6E8A-4147-A177-3AD203B41FA5}">
                      <a16:colId xmlns:a16="http://schemas.microsoft.com/office/drawing/2014/main" val="714841783"/>
                    </a:ext>
                  </a:extLst>
                </a:gridCol>
                <a:gridCol w="1867728">
                  <a:extLst>
                    <a:ext uri="{9D8B030D-6E8A-4147-A177-3AD203B41FA5}">
                      <a16:colId xmlns:a16="http://schemas.microsoft.com/office/drawing/2014/main" val="2757396675"/>
                    </a:ext>
                  </a:extLst>
                </a:gridCol>
              </a:tblGrid>
              <a:tr h="37215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409312">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相談支援専門員の基本的姿勢や責務等について熟知している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409312">
                <a:tc>
                  <a:txBody>
                    <a:bodyPr/>
                    <a:lstStyle/>
                    <a:p>
                      <a:r>
                        <a:rPr kumimoji="1" lang="en-US" altLang="ja-JP" dirty="0"/>
                        <a:t>②</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アセスメントは、適切に行っている（生活全般のニーズ等の把握など）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409312">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アセスメントは、保護者だけでなく子どもに会い、面接・行動観察している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9451422"/>
                  </a:ext>
                </a:extLst>
              </a:tr>
              <a:tr h="409312">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アセスメントは、本人の意見や意向を確認している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0190548"/>
                  </a:ext>
                </a:extLst>
              </a:tr>
              <a:tr h="409312">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アセスメントに基づきニーズ整理を行っている</a:t>
                      </a:r>
                      <a:r>
                        <a:rPr kumimoji="1" lang="ja-JP" altLang="en-US" sz="1600"/>
                        <a:t>（フェルト／ノーマティブ／リアル）</a:t>
                      </a: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409312">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アセスメントを通所予定事業所と共有した上で計画の原案を作成している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409312">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障害児支援利用計画には、インフォーマル資源も盛り込んでいる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315026"/>
                  </a:ext>
                </a:extLst>
              </a:tr>
              <a:tr h="409312">
                <a:tc>
                  <a:txBody>
                    <a:bodyPr/>
                    <a:lstStyle/>
                    <a:p>
                      <a:r>
                        <a:rPr kumimoji="1" lang="en-US" altLang="ja-JP" dirty="0"/>
                        <a:t>⑧</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障害児支援利用計画のモニタリング期間は個々の状況に応じ設定している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5185171"/>
                  </a:ext>
                </a:extLst>
              </a:tr>
              <a:tr h="409312">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障害児支援利用計画確定のための「サービス担当者会議」を開催している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409312">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「サービス担当者会議」や「モニタリング」は、対面で行っている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7780049"/>
                  </a:ext>
                </a:extLst>
              </a:tr>
              <a:tr h="409312">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サービス担当者会議では、相談支援と通所支援とで役割分担をしている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651275">
                <a:tc>
                  <a:txBody>
                    <a:bodyPr/>
                    <a:lstStyle/>
                    <a:p>
                      <a:r>
                        <a:rPr kumimoji="1" lang="ja-JP" altLang="en-US"/>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モニタリングは保護者からの聴取だけでなく、支援事業所に赴き子どもの観察や支援内容を確認し、児発管等と情報交換するなど適切に行っている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42860"/>
                  </a:ext>
                </a:extLst>
              </a:tr>
              <a:tr h="409312">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家族の困りごとへの対応、きょうだい支援など積極的に家族支援をしている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7427"/>
                  </a:ext>
                </a:extLst>
              </a:tr>
              <a:tr h="409312">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80"/>
                        <a:t>保育所や幼稚園、学校、通所事業所、他機関との情報共有や連携ができている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944198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123984" y="25926"/>
            <a:ext cx="5383448" cy="461665"/>
          </a:xfrm>
          <a:prstGeom prst="rect">
            <a:avLst/>
          </a:prstGeom>
          <a:noFill/>
        </p:spPr>
        <p:txBody>
          <a:bodyPr wrap="square" rtlCol="0">
            <a:spAutoFit/>
          </a:bodyPr>
          <a:lstStyle/>
          <a:p>
            <a:r>
              <a:rPr kumimoji="1" lang="en-US" altLang="ja-JP" sz="2400" dirty="0"/>
              <a:t>【</a:t>
            </a:r>
            <a:r>
              <a:rPr lang="ja-JP" altLang="en-US" sz="2400"/>
              <a:t>基準</a:t>
            </a:r>
            <a:r>
              <a:rPr kumimoji="1" lang="ja-JP" altLang="en-US" sz="2400"/>
              <a:t>業務：相談支援専門員編</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19</a:t>
            </a:fld>
            <a:endParaRPr lang="en-US" altLang="ja-JP" sz="2000" dirty="0">
              <a:solidFill>
                <a:srgbClr val="000000"/>
              </a:solidFill>
            </a:endParaRPr>
          </a:p>
        </p:txBody>
      </p:sp>
    </p:spTree>
    <p:extLst>
      <p:ext uri="{BB962C8B-B14F-4D97-AF65-F5344CB8AC3E}">
        <p14:creationId xmlns:p14="http://schemas.microsoft.com/office/powerpoint/2010/main" val="1478332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494882912"/>
              </p:ext>
            </p:extLst>
          </p:nvPr>
        </p:nvGraphicFramePr>
        <p:xfrm>
          <a:off x="164468" y="457008"/>
          <a:ext cx="9577064" cy="6356368"/>
        </p:xfrm>
        <a:graphic>
          <a:graphicData uri="http://schemas.openxmlformats.org/drawingml/2006/table">
            <a:tbl>
              <a:tblPr firstRow="1" bandRow="1">
                <a:tableStyleId>{B301B821-A1FF-4177-AEE7-76D212191A09}</a:tableStyleId>
              </a:tblPr>
              <a:tblGrid>
                <a:gridCol w="360040">
                  <a:extLst>
                    <a:ext uri="{9D8B030D-6E8A-4147-A177-3AD203B41FA5}">
                      <a16:colId xmlns:a16="http://schemas.microsoft.com/office/drawing/2014/main" val="1488089263"/>
                    </a:ext>
                  </a:extLst>
                </a:gridCol>
                <a:gridCol w="7344816">
                  <a:extLst>
                    <a:ext uri="{9D8B030D-6E8A-4147-A177-3AD203B41FA5}">
                      <a16:colId xmlns:a16="http://schemas.microsoft.com/office/drawing/2014/main" val="714841783"/>
                    </a:ext>
                  </a:extLst>
                </a:gridCol>
                <a:gridCol w="1872208">
                  <a:extLst>
                    <a:ext uri="{9D8B030D-6E8A-4147-A177-3AD203B41FA5}">
                      <a16:colId xmlns:a16="http://schemas.microsoft.com/office/drawing/2014/main" val="2757396675"/>
                    </a:ext>
                  </a:extLst>
                </a:gridCol>
              </a:tblGrid>
              <a:tr h="373904">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自己評価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3904">
                <a:tc>
                  <a:txBody>
                    <a:bodyPr/>
                    <a:lstStyle/>
                    <a:p>
                      <a:r>
                        <a:rPr kumimoji="1" lang="ja-JP" altLang="en-US"/>
                        <a:t>①</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法人・会社、施設・事業所の理念を言える／理解している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1239496"/>
                  </a:ext>
                </a:extLst>
              </a:tr>
              <a:tr h="373904">
                <a:tc>
                  <a:txBody>
                    <a:bodyPr/>
                    <a:lstStyle/>
                    <a:p>
                      <a:r>
                        <a:rPr kumimoji="1" lang="ja-JP" altLang="en-US" sz="1800"/>
                        <a:t>②</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子どもの権利や障害のある人の権利を意識して支援している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０　１　</a:t>
                      </a:r>
                      <a:r>
                        <a:rPr kumimoji="1" lang="en-US" altLang="ja-JP" dirty="0"/>
                        <a:t> </a:t>
                      </a:r>
                      <a:r>
                        <a:rPr kumimoji="1" lang="ja-JP" altLang="en-US"/>
                        <a:t>２</a:t>
                      </a:r>
                      <a:r>
                        <a:rPr kumimoji="1" lang="en-US" altLang="ja-JP" dirty="0"/>
                        <a:t> </a:t>
                      </a:r>
                      <a:r>
                        <a:rPr kumimoji="1" lang="ja-JP" altLang="en-US"/>
                        <a:t>　３</a:t>
                      </a:r>
                      <a:r>
                        <a:rPr kumimoji="1" lang="en-US" altLang="ja-JP" dirty="0"/>
                        <a:t> </a:t>
                      </a:r>
                      <a:r>
                        <a:rPr kumimoji="1" lang="ja-JP" altLang="en-US"/>
                        <a:t>　４</a:t>
                      </a:r>
                      <a:r>
                        <a:rPr kumimoji="1" lang="en-US" altLang="ja-JP" dirty="0"/>
                        <a:t> </a:t>
                      </a:r>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581654"/>
                  </a:ext>
                </a:extLst>
              </a:tr>
              <a:tr h="373904">
                <a:tc>
                  <a:txBody>
                    <a:bodyPr/>
                    <a:lstStyle/>
                    <a:p>
                      <a:r>
                        <a:rPr kumimoji="1" lang="ja-JP" altLang="en-US"/>
                        <a:t>③</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ガイドラインや保育所等訪問手引き、入所運営指針を読み、理解している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10490"/>
                  </a:ext>
                </a:extLst>
              </a:tr>
              <a:tr h="373904">
                <a:tc>
                  <a:txBody>
                    <a:bodyPr/>
                    <a:lstStyle/>
                    <a:p>
                      <a:r>
                        <a:rPr kumimoji="1" lang="ja-JP" altLang="en-US"/>
                        <a:t>④</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ガイドライン等をアセスメントや個別支援計画、日々の支援に反映している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813675"/>
                  </a:ext>
                </a:extLst>
              </a:tr>
              <a:tr h="373904">
                <a:tc>
                  <a:txBody>
                    <a:bodyPr/>
                    <a:lstStyle/>
                    <a:p>
                      <a:r>
                        <a:rPr kumimoji="1" lang="ja-JP" altLang="en-US"/>
                        <a:t>⑤</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50"/>
                        <a:t>アセスメントは、標準化された発達評価やガイドラインに準じたものを使用している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0219575"/>
                  </a:ext>
                </a:extLst>
              </a:tr>
              <a:tr h="373904">
                <a:tc>
                  <a:txBody>
                    <a:bodyPr/>
                    <a:lstStyle/>
                    <a:p>
                      <a:r>
                        <a:rPr kumimoji="1" lang="ja-JP" altLang="en-US"/>
                        <a:t>⑥</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個別支援計画には</a:t>
                      </a:r>
                      <a:r>
                        <a:rPr kumimoji="1" lang="en-US" altLang="ja-JP" sz="1700" dirty="0"/>
                        <a:t>､</a:t>
                      </a:r>
                      <a:r>
                        <a:rPr kumimoji="1" lang="ja-JP" altLang="en-US" sz="1700"/>
                        <a:t>本人支援のほか家族支援や地域支援を記載している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727805"/>
                  </a:ext>
                </a:extLst>
              </a:tr>
              <a:tr h="373904">
                <a:tc>
                  <a:txBody>
                    <a:bodyPr/>
                    <a:lstStyle/>
                    <a:p>
                      <a:r>
                        <a:rPr kumimoji="1" lang="ja-JP" altLang="en-US"/>
                        <a:t>⑦</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個別支援計画の目標は、具体的で半年程度で達成できるものにしている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9229957"/>
                  </a:ext>
                </a:extLst>
              </a:tr>
              <a:tr h="373904">
                <a:tc>
                  <a:txBody>
                    <a:bodyPr/>
                    <a:lstStyle/>
                    <a:p>
                      <a:r>
                        <a:rPr kumimoji="1" lang="ja-JP" altLang="en-US"/>
                        <a:t>⑧</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50"/>
                        <a:t>モニタリングでは</a:t>
                      </a:r>
                      <a:r>
                        <a:rPr kumimoji="1" lang="en-US" altLang="ja-JP" sz="1650" dirty="0"/>
                        <a:t>､</a:t>
                      </a:r>
                      <a:r>
                        <a:rPr kumimoji="1" lang="ja-JP" altLang="en-US" sz="1650"/>
                        <a:t>未達成や一部達成が多く</a:t>
                      </a:r>
                      <a:r>
                        <a:rPr kumimoji="1" lang="en-US" altLang="ja-JP" sz="1650" dirty="0"/>
                        <a:t>､</a:t>
                      </a:r>
                      <a:r>
                        <a:rPr kumimoji="1" lang="ja-JP" altLang="en-US" sz="1650"/>
                        <a:t>次期目標も継続となることが多い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1004186"/>
                  </a:ext>
                </a:extLst>
              </a:tr>
              <a:tr h="373904">
                <a:tc>
                  <a:txBody>
                    <a:bodyPr/>
                    <a:lstStyle/>
                    <a:p>
                      <a:r>
                        <a:rPr kumimoji="1" lang="ja-JP" altLang="en-US"/>
                        <a:t>⑨</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支援には発達的視点を取り入れている</a:t>
                      </a:r>
                      <a:r>
                        <a:rPr kumimoji="1" lang="ja-JP" altLang="en-US" sz="1750"/>
                        <a:t>（芽生え</a:t>
                      </a:r>
                      <a:r>
                        <a:rPr kumimoji="1" lang="en-US" altLang="ja-JP" sz="1750" dirty="0"/>
                        <a:t>､</a:t>
                      </a:r>
                      <a:r>
                        <a:rPr kumimoji="1" lang="ja-JP" altLang="en-US" sz="1750"/>
                        <a:t>発達の段階や課題を含む）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390774"/>
                  </a:ext>
                </a:extLst>
              </a:tr>
              <a:tr h="373904">
                <a:tc>
                  <a:txBody>
                    <a:bodyPr/>
                    <a:lstStyle/>
                    <a:p>
                      <a:r>
                        <a:rPr kumimoji="1" lang="ja-JP" altLang="en-US"/>
                        <a:t>⑩</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相談支援と発達支援は意思疎通を図っており、各計画の共有もできている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０　１　</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２</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３</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1672954"/>
                  </a:ext>
                </a:extLst>
              </a:tr>
              <a:tr h="373904">
                <a:tc>
                  <a:txBody>
                    <a:bodyPr/>
                    <a:lstStyle/>
                    <a:p>
                      <a:r>
                        <a:rPr kumimoji="1" lang="ja-JP" altLang="en-US"/>
                        <a:t>⑪</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各計画は、基礎集団や並行利用している通所事業所等と共有している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472412"/>
                  </a:ext>
                </a:extLst>
              </a:tr>
              <a:tr h="373904">
                <a:tc>
                  <a:txBody>
                    <a:bodyPr/>
                    <a:lstStyle/>
                    <a:p>
                      <a:pPr marL="9525" indent="0">
                        <a:tabLst/>
                      </a:pPr>
                      <a:r>
                        <a:rPr kumimoji="1" lang="ja-JP" altLang="en-US" sz="1800"/>
                        <a:t>⑫</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それぞれの計画におけるニーズや目標のミスマッチを相互修正している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605361"/>
                  </a:ext>
                </a:extLst>
              </a:tr>
              <a:tr h="373904">
                <a:tc>
                  <a:txBody>
                    <a:bodyPr/>
                    <a:lstStyle/>
                    <a:p>
                      <a:r>
                        <a:rPr kumimoji="1" lang="ja-JP" altLang="en-US"/>
                        <a:t>⑬</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80"/>
                        <a:t>研修計画（外部含む）や</a:t>
                      </a:r>
                      <a:r>
                        <a:rPr kumimoji="1" lang="en-US" altLang="ja-JP" sz="1680" dirty="0"/>
                        <a:t>OJT</a:t>
                      </a:r>
                      <a:r>
                        <a:rPr kumimoji="1" lang="ja-JP" altLang="en-US" sz="1680"/>
                        <a:t>の企画、スーパーバイザーの招聘などを行っている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6655867"/>
                  </a:ext>
                </a:extLst>
              </a:tr>
              <a:tr h="373904">
                <a:tc>
                  <a:txBody>
                    <a:bodyPr/>
                    <a:lstStyle/>
                    <a:p>
                      <a:r>
                        <a:rPr kumimoji="1" lang="ja-JP" altLang="en-US"/>
                        <a:t>⑭</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60"/>
                        <a:t>第三者評価を受審している（地域にその仕組がない場合はここにチェック□）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724289"/>
                  </a:ext>
                </a:extLst>
              </a:tr>
              <a:tr h="373904">
                <a:tc>
                  <a:txBody>
                    <a:bodyPr/>
                    <a:lstStyle/>
                    <a:p>
                      <a:r>
                        <a:rPr kumimoji="1" lang="ja-JP" altLang="en-US"/>
                        <a:t>⑮</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80"/>
                        <a:t>自立支援協議会や医ケア協議会</a:t>
                      </a:r>
                      <a:r>
                        <a:rPr kumimoji="1" lang="en-US" altLang="ja-JP" sz="1780" dirty="0"/>
                        <a:t>､</a:t>
                      </a:r>
                      <a:r>
                        <a:rPr kumimoji="1" lang="ja-JP" altLang="en-US" sz="1780"/>
                        <a:t>要対協等の関係協議会等に参加している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4594545"/>
                  </a:ext>
                </a:extLst>
              </a:tr>
              <a:tr h="373904">
                <a:tc>
                  <a:txBody>
                    <a:bodyPr/>
                    <a:lstStyle/>
                    <a:p>
                      <a:r>
                        <a:rPr kumimoji="1" lang="ja-JP" altLang="en-US"/>
                        <a:t>⑯</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自立支援協議会などの協議会に参加できないが、内容は周知されている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０　１　</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２</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３</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　４</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654991"/>
                  </a:ext>
                </a:extLst>
              </a:tr>
            </a:tbl>
          </a:graphicData>
        </a:graphic>
      </p:graphicFrame>
      <p:sp>
        <p:nvSpPr>
          <p:cNvPr id="3" name="テキスト ボックス 2">
            <a:extLst>
              <a:ext uri="{FF2B5EF4-FFF2-40B4-BE49-F238E27FC236}">
                <a16:creationId xmlns:a16="http://schemas.microsoft.com/office/drawing/2014/main" id="{E404291C-07C2-55BC-72A1-192BD0562C7A}"/>
              </a:ext>
            </a:extLst>
          </p:cNvPr>
          <p:cNvSpPr txBox="1"/>
          <p:nvPr/>
        </p:nvSpPr>
        <p:spPr>
          <a:xfrm>
            <a:off x="163535" y="42501"/>
            <a:ext cx="2936776" cy="461665"/>
          </a:xfrm>
          <a:prstGeom prst="rect">
            <a:avLst/>
          </a:prstGeom>
          <a:noFill/>
        </p:spPr>
        <p:txBody>
          <a:bodyPr wrap="square" rtlCol="0">
            <a:spAutoFit/>
          </a:bodyPr>
          <a:lstStyle/>
          <a:p>
            <a:r>
              <a:rPr kumimoji="1" lang="en-US" altLang="ja-JP" sz="2400" dirty="0"/>
              <a:t>【</a:t>
            </a:r>
            <a:r>
              <a:rPr kumimoji="1" lang="ja-JP" altLang="en-US" sz="2400"/>
              <a:t>支援の質の向上編</a:t>
            </a:r>
            <a:r>
              <a:rPr kumimoji="1" lang="en-US" altLang="ja-JP" sz="2400" dirty="0"/>
              <a:t>】</a:t>
            </a:r>
            <a:endParaRPr kumimoji="1" lang="ja-JP" altLang="en-US" sz="2400"/>
          </a:p>
        </p:txBody>
      </p:sp>
      <p:sp>
        <p:nvSpPr>
          <p:cNvPr id="5" name="スライド番号プレースホルダー 9">
            <a:extLst>
              <a:ext uri="{FF2B5EF4-FFF2-40B4-BE49-F238E27FC236}">
                <a16:creationId xmlns:a16="http://schemas.microsoft.com/office/drawing/2014/main" id="{F7B0EEBE-6C76-47BC-E2FD-3A54507D4E93}"/>
              </a:ext>
            </a:extLst>
          </p:cNvPr>
          <p:cNvSpPr>
            <a:spLocks noGrp="1"/>
          </p:cNvSpPr>
          <p:nvPr>
            <p:ph type="sldNum" sz="quarter" idx="12"/>
          </p:nvPr>
        </p:nvSpPr>
        <p:spPr>
          <a:xfrm>
            <a:off x="7629045" y="6486629"/>
            <a:ext cx="2311400" cy="380301"/>
          </a:xfrm>
        </p:spPr>
        <p:txBody>
          <a:bodyPr/>
          <a:lstStyle/>
          <a:p>
            <a:pPr>
              <a:defRPr/>
            </a:pPr>
            <a:fld id="{6EF23906-C28C-47DE-8E4F-A94606051E12}" type="slidenum">
              <a:rPr lang="en-US" altLang="ja-JP" sz="2000" smtClean="0">
                <a:solidFill>
                  <a:srgbClr val="000000"/>
                </a:solidFill>
              </a:rPr>
              <a:pPr>
                <a:defRPr/>
              </a:pPr>
              <a:t>20</a:t>
            </a:fld>
            <a:endParaRPr lang="en-US" altLang="ja-JP" sz="2000" dirty="0">
              <a:solidFill>
                <a:srgbClr val="000000"/>
              </a:solidFill>
            </a:endParaRPr>
          </a:p>
        </p:txBody>
      </p:sp>
    </p:spTree>
    <p:extLst>
      <p:ext uri="{BB962C8B-B14F-4D97-AF65-F5344CB8AC3E}">
        <p14:creationId xmlns:p14="http://schemas.microsoft.com/office/powerpoint/2010/main" val="778014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60512" y="1700808"/>
            <a:ext cx="9001000" cy="3672408"/>
          </a:xfrm>
          <a:prstGeom prst="rect">
            <a:avLst/>
          </a:prstGeom>
          <a:noFill/>
          <a:ln w="9525">
            <a:noFill/>
            <a:miter lim="800000"/>
            <a:headEnd/>
            <a:tailEnd/>
          </a:ln>
        </p:spPr>
        <p:txBody>
          <a:bodyPr lIns="91399" tIns="45701" rIns="91399" bIns="45701"/>
          <a:lstStyle/>
          <a:p>
            <a:pPr marL="714375" indent="-704850">
              <a:lnSpc>
                <a:spcPct val="110000"/>
              </a:lnSpc>
              <a:buNone/>
            </a:pPr>
            <a:r>
              <a:rPr lang="ja-JP" altLang="en-US" sz="5400">
                <a:latin typeface="MS PGothic" panose="020B0600070205080204" pitchFamily="34" charset="-128"/>
                <a:ea typeface="MS PGothic" panose="020B0600070205080204" pitchFamily="34" charset="-128"/>
              </a:rPr>
              <a:t>３</a:t>
            </a:r>
            <a:r>
              <a:rPr lang="en-US" altLang="ja-JP" sz="5400" dirty="0">
                <a:latin typeface="MS PGothic" panose="020B0600070205080204" pitchFamily="34" charset="-128"/>
                <a:ea typeface="MS PGothic" panose="020B0600070205080204" pitchFamily="34" charset="-128"/>
              </a:rPr>
              <a:t> </a:t>
            </a:r>
            <a:r>
              <a:rPr lang="ja-JP" altLang="en-US" sz="5400">
                <a:latin typeface="MS PGothic" panose="020B0600070205080204" pitchFamily="34" charset="-128"/>
                <a:ea typeface="MS PGothic" panose="020B0600070205080204" pitchFamily="34" charset="-128"/>
              </a:rPr>
              <a:t>支援提供プロセスに沿って、相談支援専門員と児童発達支援管理責任者の連携のあり方を確認する</a:t>
            </a:r>
            <a:endParaRPr lang="en-US" altLang="ja-JP" sz="5400" dirty="0">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DE25288A-687A-B4C7-9906-C047E3B563C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21</a:t>
            </a:fld>
            <a:endParaRPr lang="en-US" altLang="ja-JP" sz="2000" dirty="0">
              <a:solidFill>
                <a:srgbClr val="000000"/>
              </a:solidFill>
            </a:endParaRPr>
          </a:p>
        </p:txBody>
      </p:sp>
    </p:spTree>
    <p:extLst>
      <p:ext uri="{BB962C8B-B14F-4D97-AF65-F5344CB8AC3E}">
        <p14:creationId xmlns:p14="http://schemas.microsoft.com/office/powerpoint/2010/main" val="42735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556B95-4F48-5D41-B488-624D0E47EB80}"/>
              </a:ext>
            </a:extLst>
          </p:cNvPr>
          <p:cNvPicPr>
            <a:picLocks noChangeAspect="1"/>
          </p:cNvPicPr>
          <p:nvPr/>
        </p:nvPicPr>
        <p:blipFill rotWithShape="1">
          <a:blip r:embed="rId2">
            <a:extLst>
              <a:ext uri="{28A0092B-C50C-407E-A947-70E740481C1C}">
                <a14:useLocalDpi xmlns:a14="http://schemas.microsoft.com/office/drawing/2010/main" val="0"/>
              </a:ext>
            </a:extLst>
          </a:blip>
          <a:srcRect b="1033"/>
          <a:stretch/>
        </p:blipFill>
        <p:spPr>
          <a:xfrm>
            <a:off x="36554" y="13692"/>
            <a:ext cx="9869446" cy="6600444"/>
          </a:xfrm>
          <a:prstGeom prst="rect">
            <a:avLst/>
          </a:prstGeom>
          <a:ln>
            <a:noFill/>
          </a:ln>
        </p:spPr>
      </p:pic>
      <p:sp>
        <p:nvSpPr>
          <p:cNvPr id="14" name="テキスト ボックス 13">
            <a:extLst>
              <a:ext uri="{FF2B5EF4-FFF2-40B4-BE49-F238E27FC236}">
                <a16:creationId xmlns:a16="http://schemas.microsoft.com/office/drawing/2014/main" id="{C7CCA064-C626-1541-8DC2-88190013CC27}"/>
              </a:ext>
            </a:extLst>
          </p:cNvPr>
          <p:cNvSpPr txBox="1"/>
          <p:nvPr/>
        </p:nvSpPr>
        <p:spPr>
          <a:xfrm>
            <a:off x="4376936" y="6614136"/>
            <a:ext cx="5072222" cy="276999"/>
          </a:xfrm>
          <a:prstGeom prst="rect">
            <a:avLst/>
          </a:prstGeom>
          <a:noFill/>
        </p:spPr>
        <p:txBody>
          <a:bodyPr wrap="none" rtlCol="0">
            <a:spAutoFit/>
          </a:bodyPr>
          <a:lstStyle/>
          <a:p>
            <a:r>
              <a:rPr kumimoji="1" lang="en-US" altLang="ja-JP" dirty="0"/>
              <a:t>【</a:t>
            </a:r>
            <a:r>
              <a:rPr kumimoji="1" lang="ja-JP" altLang="en-US"/>
              <a:t>出典：厚生労働省「第</a:t>
            </a:r>
            <a:r>
              <a:rPr kumimoji="1" lang="en-US" altLang="ja-JP" dirty="0"/>
              <a:t>4</a:t>
            </a:r>
            <a:r>
              <a:rPr kumimoji="1" lang="ja-JP" altLang="en-US"/>
              <a:t>回児童発達支援に関するガイドライン策定委員会」</a:t>
            </a:r>
            <a:r>
              <a:rPr kumimoji="1" lang="en-US" altLang="ja-JP" dirty="0"/>
              <a:t>】</a:t>
            </a:r>
            <a:endParaRPr kumimoji="1" lang="ja-JP" altLang="en-US"/>
          </a:p>
        </p:txBody>
      </p:sp>
      <p:sp>
        <p:nvSpPr>
          <p:cNvPr id="2" name="スライド番号プレースホルダー 9">
            <a:extLst>
              <a:ext uri="{FF2B5EF4-FFF2-40B4-BE49-F238E27FC236}">
                <a16:creationId xmlns:a16="http://schemas.microsoft.com/office/drawing/2014/main" id="{441F73A6-3979-E13A-6F40-D70AD6B97A89}"/>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22</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E155EE14-B8D9-AC70-8CA6-69884476AE06}"/>
              </a:ext>
            </a:extLst>
          </p:cNvPr>
          <p:cNvSpPr txBox="1"/>
          <p:nvPr/>
        </p:nvSpPr>
        <p:spPr>
          <a:xfrm>
            <a:off x="618991" y="6420744"/>
            <a:ext cx="1912703" cy="307777"/>
          </a:xfrm>
          <a:prstGeom prst="rect">
            <a:avLst/>
          </a:prstGeom>
          <a:noFill/>
        </p:spPr>
        <p:txBody>
          <a:bodyPr wrap="none" rtlCol="0">
            <a:spAutoFit/>
          </a:bodyPr>
          <a:lstStyle/>
          <a:p>
            <a:r>
              <a:rPr kumimoji="1" lang="en-US" altLang="ja-JP" sz="1400" dirty="0">
                <a:solidFill>
                  <a:srgbClr val="FF0000"/>
                </a:solidFill>
              </a:rPr>
              <a:t>【</a:t>
            </a:r>
            <a:r>
              <a:rPr kumimoji="1" lang="ja-JP" altLang="en-US" sz="1400">
                <a:solidFill>
                  <a:srgbClr val="FF0000"/>
                </a:solidFill>
              </a:rPr>
              <a:t>後に追加された部分</a:t>
            </a:r>
            <a:r>
              <a:rPr kumimoji="1" lang="en-US" altLang="ja-JP" sz="1400" dirty="0">
                <a:solidFill>
                  <a:srgbClr val="FF0000"/>
                </a:solidFill>
              </a:rPr>
              <a:t>】</a:t>
            </a:r>
            <a:endParaRPr kumimoji="1" lang="ja-JP" altLang="en-US" sz="1400">
              <a:solidFill>
                <a:srgbClr val="FF0000"/>
              </a:solidFill>
            </a:endParaRPr>
          </a:p>
        </p:txBody>
      </p:sp>
      <p:sp>
        <p:nvSpPr>
          <p:cNvPr id="9" name="角丸四角形吹き出し 8">
            <a:extLst>
              <a:ext uri="{FF2B5EF4-FFF2-40B4-BE49-F238E27FC236}">
                <a16:creationId xmlns:a16="http://schemas.microsoft.com/office/drawing/2014/main" id="{C1E8B3ED-ED2D-AED7-08AA-D6BBFB6DEB7D}"/>
              </a:ext>
            </a:extLst>
          </p:cNvPr>
          <p:cNvSpPr/>
          <p:nvPr/>
        </p:nvSpPr>
        <p:spPr bwMode="auto">
          <a:xfrm>
            <a:off x="648243" y="3710354"/>
            <a:ext cx="1645861" cy="2749257"/>
          </a:xfrm>
          <a:prstGeom prst="wedgeRoundRectCallout">
            <a:avLst>
              <a:gd name="adj1" fmla="val -23409"/>
              <a:gd name="adj2" fmla="val -67770"/>
              <a:gd name="adj3" fmla="val 16667"/>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0" name="テキスト ボックス 9">
            <a:extLst>
              <a:ext uri="{FF2B5EF4-FFF2-40B4-BE49-F238E27FC236}">
                <a16:creationId xmlns:a16="http://schemas.microsoft.com/office/drawing/2014/main" id="{1B5E1D14-6A7D-205B-63AC-F37BE8B0D5BB}"/>
              </a:ext>
            </a:extLst>
          </p:cNvPr>
          <p:cNvSpPr txBox="1"/>
          <p:nvPr/>
        </p:nvSpPr>
        <p:spPr>
          <a:xfrm>
            <a:off x="618991" y="764704"/>
            <a:ext cx="1895071" cy="338554"/>
          </a:xfrm>
          <a:prstGeom prst="rect">
            <a:avLst/>
          </a:prstGeom>
          <a:noFill/>
          <a:ln>
            <a:solidFill>
              <a:srgbClr val="FF0000"/>
            </a:solidFill>
          </a:ln>
        </p:spPr>
        <p:txBody>
          <a:bodyPr wrap="none" rtlCol="0">
            <a:spAutoFit/>
          </a:bodyPr>
          <a:lstStyle/>
          <a:p>
            <a:r>
              <a:rPr kumimoji="1" lang="ja-JP" altLang="en-US" sz="1600">
                <a:solidFill>
                  <a:srgbClr val="FF0000"/>
                </a:solidFill>
              </a:rPr>
              <a:t>モデル的なプロセス</a:t>
            </a:r>
          </a:p>
        </p:txBody>
      </p:sp>
      <p:sp>
        <p:nvSpPr>
          <p:cNvPr id="11" name="角丸四角形 10">
            <a:extLst>
              <a:ext uri="{FF2B5EF4-FFF2-40B4-BE49-F238E27FC236}">
                <a16:creationId xmlns:a16="http://schemas.microsoft.com/office/drawing/2014/main" id="{2E46E64E-5151-9B35-9993-A2972B62707B}"/>
              </a:ext>
            </a:extLst>
          </p:cNvPr>
          <p:cNvSpPr/>
          <p:nvPr/>
        </p:nvSpPr>
        <p:spPr bwMode="auto">
          <a:xfrm>
            <a:off x="4232920" y="819397"/>
            <a:ext cx="3937303" cy="737395"/>
          </a:xfrm>
          <a:prstGeom prst="roundRect">
            <a:avLst>
              <a:gd name="adj" fmla="val 29860"/>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2" name="上下矢印 11">
            <a:extLst>
              <a:ext uri="{FF2B5EF4-FFF2-40B4-BE49-F238E27FC236}">
                <a16:creationId xmlns:a16="http://schemas.microsoft.com/office/drawing/2014/main" id="{ACC26CC1-4AF2-93CF-AC3E-49FCE79592D6}"/>
              </a:ext>
            </a:extLst>
          </p:cNvPr>
          <p:cNvSpPr/>
          <p:nvPr/>
        </p:nvSpPr>
        <p:spPr bwMode="auto">
          <a:xfrm>
            <a:off x="5913538" y="1638795"/>
            <a:ext cx="665392" cy="1341911"/>
          </a:xfrm>
          <a:prstGeom prst="upDownArrow">
            <a:avLst>
              <a:gd name="adj1" fmla="val 46191"/>
              <a:gd name="adj2" fmla="val 46896"/>
            </a:avLst>
          </a:prstGeom>
          <a:noFill/>
          <a:ln w="28575" cap="flat" cmpd="sng" algn="ctr">
            <a:solidFill>
              <a:srgbClr val="FF0000"/>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sp>
        <p:nvSpPr>
          <p:cNvPr id="13" name="テキスト ボックス 12">
            <a:extLst>
              <a:ext uri="{FF2B5EF4-FFF2-40B4-BE49-F238E27FC236}">
                <a16:creationId xmlns:a16="http://schemas.microsoft.com/office/drawing/2014/main" id="{45133F80-E56B-1C3D-DD86-5158C9FCE3C4}"/>
              </a:ext>
            </a:extLst>
          </p:cNvPr>
          <p:cNvSpPr txBox="1"/>
          <p:nvPr/>
        </p:nvSpPr>
        <p:spPr>
          <a:xfrm>
            <a:off x="4880992" y="2155861"/>
            <a:ext cx="1261884" cy="307777"/>
          </a:xfrm>
          <a:prstGeom prst="rect">
            <a:avLst/>
          </a:prstGeom>
          <a:noFill/>
        </p:spPr>
        <p:txBody>
          <a:bodyPr wrap="none" rtlCol="0">
            <a:spAutoFit/>
          </a:bodyPr>
          <a:lstStyle/>
          <a:p>
            <a:r>
              <a:rPr kumimoji="1" lang="en-US" altLang="ja-JP" sz="1400" dirty="0">
                <a:solidFill>
                  <a:srgbClr val="FF0000"/>
                </a:solidFill>
              </a:rPr>
              <a:t>【</a:t>
            </a:r>
            <a:r>
              <a:rPr kumimoji="1" lang="ja-JP" altLang="en-US" sz="1400">
                <a:solidFill>
                  <a:srgbClr val="FF0000"/>
                </a:solidFill>
              </a:rPr>
              <a:t>計画の連動</a:t>
            </a:r>
            <a:r>
              <a:rPr kumimoji="1" lang="en-US" altLang="ja-JP" sz="1400" dirty="0">
                <a:solidFill>
                  <a:srgbClr val="FF0000"/>
                </a:solidFill>
              </a:rPr>
              <a:t>】</a:t>
            </a:r>
            <a:endParaRPr kumimoji="1" lang="ja-JP" altLang="en-US" sz="1400">
              <a:solidFill>
                <a:srgbClr val="FF0000"/>
              </a:solidFill>
            </a:endParaRPr>
          </a:p>
        </p:txBody>
      </p:sp>
      <p:cxnSp>
        <p:nvCxnSpPr>
          <p:cNvPr id="15" name="直線コネクタ 14">
            <a:extLst>
              <a:ext uri="{FF2B5EF4-FFF2-40B4-BE49-F238E27FC236}">
                <a16:creationId xmlns:a16="http://schemas.microsoft.com/office/drawing/2014/main" id="{5B6C0A0D-2658-9C8D-081F-59C464A254AD}"/>
              </a:ext>
            </a:extLst>
          </p:cNvPr>
          <p:cNvCxnSpPr>
            <a:cxnSpLocks/>
          </p:cNvCxnSpPr>
          <p:nvPr/>
        </p:nvCxnSpPr>
        <p:spPr bwMode="auto">
          <a:xfrm flipV="1">
            <a:off x="3872880" y="1048714"/>
            <a:ext cx="0" cy="5410897"/>
          </a:xfrm>
          <a:prstGeom prst="line">
            <a:avLst/>
          </a:prstGeom>
          <a:solidFill>
            <a:schemeClr val="bg1"/>
          </a:solidFill>
          <a:ln w="69850" cap="flat" cmpd="sng" algn="ctr">
            <a:solidFill>
              <a:srgbClr val="7030A0"/>
            </a:solidFill>
            <a:prstDash val="sysDash"/>
            <a:round/>
            <a:headEnd type="none" w="med" len="med"/>
            <a:tailEnd type="none" w="med" len="med"/>
          </a:ln>
          <a:effectLst/>
        </p:spPr>
      </p:cxnSp>
      <p:sp>
        <p:nvSpPr>
          <p:cNvPr id="18" name="テキスト ボックス 17">
            <a:extLst>
              <a:ext uri="{FF2B5EF4-FFF2-40B4-BE49-F238E27FC236}">
                <a16:creationId xmlns:a16="http://schemas.microsoft.com/office/drawing/2014/main" id="{1A9DD0A0-7315-6409-C84E-639376E07454}"/>
              </a:ext>
            </a:extLst>
          </p:cNvPr>
          <p:cNvSpPr txBox="1"/>
          <p:nvPr/>
        </p:nvSpPr>
        <p:spPr>
          <a:xfrm>
            <a:off x="3863592" y="1222599"/>
            <a:ext cx="369332" cy="961161"/>
          </a:xfrm>
          <a:prstGeom prst="rect">
            <a:avLst/>
          </a:prstGeom>
          <a:noFill/>
        </p:spPr>
        <p:txBody>
          <a:bodyPr vert="eaVert" wrap="none" rtlCol="0">
            <a:spAutoFit/>
          </a:bodyPr>
          <a:lstStyle/>
          <a:p>
            <a:r>
              <a:rPr kumimoji="1" lang="ja-JP" altLang="en-US">
                <a:solidFill>
                  <a:srgbClr val="7030A0"/>
                </a:solidFill>
              </a:rPr>
              <a:t>想定のライン</a:t>
            </a:r>
          </a:p>
        </p:txBody>
      </p:sp>
    </p:spTree>
    <p:extLst>
      <p:ext uri="{BB962C8B-B14F-4D97-AF65-F5344CB8AC3E}">
        <p14:creationId xmlns:p14="http://schemas.microsoft.com/office/powerpoint/2010/main" val="89613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4077908" y="4218316"/>
            <a:ext cx="26116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2" y="-24269"/>
            <a:ext cx="6360467" cy="612507"/>
          </a:xfrm>
          <a:noFill/>
          <a:ln>
            <a:noFill/>
          </a:ln>
        </p:spPr>
        <p:txBody>
          <a:bodyPr>
            <a:noAutofit/>
          </a:bodyPr>
          <a:lstStyle/>
          <a:p>
            <a:pPr algn="ctr" eaLnBrk="1" hangingPunct="1">
              <a:defRPr/>
            </a:pPr>
            <a:r>
              <a:rPr lang="ja-JP" altLang="en-US" sz="3323" u="sng"/>
              <a:t>実際に近い支援提供のプロセス①</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3361485" y="1429367"/>
            <a:ext cx="1249904"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385571" y="1433195"/>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908935" y="118882"/>
            <a:ext cx="288988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a:t>
            </a:r>
            <a:r>
              <a:rPr lang="ja-JP" altLang="en-US" sz="1100">
                <a:solidFill>
                  <a:srgbClr val="0C0A08"/>
                </a:solidFill>
                <a:latin typeface="ＤＨＰ平成ゴシックW5" pitchFamily="50" charset="-128"/>
                <a:ea typeface="ＤＨＰ平成ゴシックW5" pitchFamily="50" charset="-128"/>
              </a:rPr>
              <a:t>相談支援</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専門員の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022699" y="2781215"/>
            <a:ext cx="352534"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611389" y="2781215"/>
            <a:ext cx="31054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610483" y="5168796"/>
            <a:ext cx="46309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358350"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3353919" y="4216717"/>
            <a:ext cx="255254"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用</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談</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照会）</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3152800"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357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3777504" y="5166008"/>
            <a:ext cx="293044" cy="278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3152800" y="4004524"/>
            <a:ext cx="3888433"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069105"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6999907" y="1532063"/>
            <a:ext cx="369332" cy="961161"/>
          </a:xfrm>
          <a:prstGeom prst="rect">
            <a:avLst/>
          </a:prstGeom>
          <a:noFill/>
        </p:spPr>
        <p:txBody>
          <a:bodyPr vert="eaVert" wrap="none" rtlCol="0">
            <a:spAutoFit/>
          </a:bodyPr>
          <a:lstStyle/>
          <a:p>
            <a:r>
              <a:rPr kumimoji="1" lang="ja-JP" altLang="en-US">
                <a:solidFill>
                  <a:srgbClr val="7030A0"/>
                </a:solidFill>
              </a:rPr>
              <a:t>実際のライン</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4342250" y="4218315"/>
            <a:ext cx="26823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28" name="テキスト ボックス 27">
            <a:extLst>
              <a:ext uri="{FF2B5EF4-FFF2-40B4-BE49-F238E27FC236}">
                <a16:creationId xmlns:a16="http://schemas.microsoft.com/office/drawing/2014/main" id="{A0EB138C-8A8D-65D9-AADB-D5193AA0FB9C}"/>
              </a:ext>
            </a:extLst>
          </p:cNvPr>
          <p:cNvSpPr txBox="1"/>
          <p:nvPr/>
        </p:nvSpPr>
        <p:spPr>
          <a:xfrm>
            <a:off x="74719" y="548002"/>
            <a:ext cx="6551794" cy="323165"/>
          </a:xfrm>
          <a:prstGeom prst="rect">
            <a:avLst/>
          </a:prstGeom>
          <a:noFill/>
          <a:ln>
            <a:solidFill>
              <a:srgbClr val="FF0000"/>
            </a:solidFill>
          </a:ln>
        </p:spPr>
        <p:txBody>
          <a:bodyPr wrap="none" rtlCol="0">
            <a:spAutoFit/>
          </a:bodyPr>
          <a:lstStyle/>
          <a:p>
            <a:r>
              <a:rPr kumimoji="1" lang="ja-JP" altLang="en-US" sz="1500">
                <a:solidFill>
                  <a:srgbClr val="FF0000"/>
                </a:solidFill>
              </a:rPr>
              <a:t>相談支援事業所からスタートし、利用計画原案の作成段階で利用調整する場合</a:t>
            </a:r>
          </a:p>
        </p:txBody>
      </p:sp>
      <p:sp>
        <p:nvSpPr>
          <p:cNvPr id="29" name="Rectangle 33">
            <a:extLst>
              <a:ext uri="{FF2B5EF4-FFF2-40B4-BE49-F238E27FC236}">
                <a16:creationId xmlns:a16="http://schemas.microsoft.com/office/drawing/2014/main" id="{4AE1D913-759C-7D7D-9FA2-AAE2A721C9B4}"/>
              </a:ext>
            </a:extLst>
          </p:cNvPr>
          <p:cNvSpPr>
            <a:spLocks noChangeArrowheads="1"/>
          </p:cNvSpPr>
          <p:nvPr/>
        </p:nvSpPr>
        <p:spPr bwMode="auto">
          <a:xfrm>
            <a:off x="9144832" y="4208062"/>
            <a:ext cx="408742"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0" name="Rectangle 9">
            <a:extLst>
              <a:ext uri="{FF2B5EF4-FFF2-40B4-BE49-F238E27FC236}">
                <a16:creationId xmlns:a16="http://schemas.microsoft.com/office/drawing/2014/main" id="{DB1A6E35-7081-2B8A-D275-EBAF5A378D6E}"/>
              </a:ext>
            </a:extLst>
          </p:cNvPr>
          <p:cNvSpPr>
            <a:spLocks noChangeArrowheads="1"/>
          </p:cNvSpPr>
          <p:nvPr/>
        </p:nvSpPr>
        <p:spPr bwMode="auto">
          <a:xfrm>
            <a:off x="9144831" y="1412547"/>
            <a:ext cx="367889"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 name="Rectangle 30">
            <a:extLst>
              <a:ext uri="{FF2B5EF4-FFF2-40B4-BE49-F238E27FC236}">
                <a16:creationId xmlns:a16="http://schemas.microsoft.com/office/drawing/2014/main" id="{E7ECBA3B-43B4-AA38-61CE-E6B1CCBB806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cxnSp>
        <p:nvCxnSpPr>
          <p:cNvPr id="33" name="直線矢印コネクタ 32">
            <a:extLst>
              <a:ext uri="{FF2B5EF4-FFF2-40B4-BE49-F238E27FC236}">
                <a16:creationId xmlns:a16="http://schemas.microsoft.com/office/drawing/2014/main" id="{24F182CA-541C-AE6E-091D-8247DBA0D153}"/>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4" name="直線矢印コネクタ 33">
            <a:extLst>
              <a:ext uri="{FF2B5EF4-FFF2-40B4-BE49-F238E27FC236}">
                <a16:creationId xmlns:a16="http://schemas.microsoft.com/office/drawing/2014/main" id="{D9FEBE66-6BEA-A7F9-E807-BBE4086F379D}"/>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40" name="直線矢印コネクタ 39">
            <a:extLst>
              <a:ext uri="{FF2B5EF4-FFF2-40B4-BE49-F238E27FC236}">
                <a16:creationId xmlns:a16="http://schemas.microsoft.com/office/drawing/2014/main" id="{46B1709E-5CB6-7DDE-4E5F-F2694AE48C08}"/>
              </a:ext>
            </a:extLst>
          </p:cNvPr>
          <p:cNvCxnSpPr>
            <a:cxnSpLocks/>
          </p:cNvCxnSpPr>
          <p:nvPr/>
        </p:nvCxnSpPr>
        <p:spPr bwMode="auto">
          <a:xfrm>
            <a:off x="3512840" y="3818371"/>
            <a:ext cx="0" cy="398346"/>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3325A5A-11C6-E687-5238-4D66B8EBA23E}"/>
              </a:ext>
            </a:extLst>
          </p:cNvPr>
          <p:cNvCxnSpPr>
            <a:cxnSpLocks/>
          </p:cNvCxnSpPr>
          <p:nvPr/>
        </p:nvCxnSpPr>
        <p:spPr bwMode="auto">
          <a:xfrm flipV="1">
            <a:off x="4488921" y="3781109"/>
            <a:ext cx="501" cy="42170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4" name="直線矢印コネクタ 43">
            <a:extLst>
              <a:ext uri="{FF2B5EF4-FFF2-40B4-BE49-F238E27FC236}">
                <a16:creationId xmlns:a16="http://schemas.microsoft.com/office/drawing/2014/main" id="{432598D0-FC8A-D33B-8DAF-7B75A85F4A0D}"/>
              </a:ext>
            </a:extLst>
          </p:cNvPr>
          <p:cNvCxnSpPr>
            <a:cxnSpLocks/>
          </p:cNvCxnSpPr>
          <p:nvPr/>
        </p:nvCxnSpPr>
        <p:spPr bwMode="auto">
          <a:xfrm>
            <a:off x="5212054" y="3835726"/>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2592063F-3E09-6D62-738E-FF77485C8D33}"/>
              </a:ext>
            </a:extLst>
          </p:cNvPr>
          <p:cNvCxnSpPr>
            <a:cxnSpLocks/>
            <a:endCxn id="326658" idx="0"/>
          </p:cNvCxnSpPr>
          <p:nvPr/>
        </p:nvCxnSpPr>
        <p:spPr bwMode="auto">
          <a:xfrm>
            <a:off x="4208490" y="3824968"/>
            <a:ext cx="0" cy="393348"/>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7" name="直線矢印コネクタ 46">
            <a:extLst>
              <a:ext uri="{FF2B5EF4-FFF2-40B4-BE49-F238E27FC236}">
                <a16:creationId xmlns:a16="http://schemas.microsoft.com/office/drawing/2014/main" id="{3059F20C-F383-6712-D597-99385DD11F52}"/>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8" name="直線矢印コネクタ 47">
            <a:extLst>
              <a:ext uri="{FF2B5EF4-FFF2-40B4-BE49-F238E27FC236}">
                <a16:creationId xmlns:a16="http://schemas.microsoft.com/office/drawing/2014/main" id="{B578559C-C33F-BD4B-1F71-4577C654B715}"/>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B369F299-12BE-F5B7-144B-95FD190949AB}"/>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3" name="直線矢印コネクタ 52">
            <a:extLst>
              <a:ext uri="{FF2B5EF4-FFF2-40B4-BE49-F238E27FC236}">
                <a16:creationId xmlns:a16="http://schemas.microsoft.com/office/drawing/2014/main" id="{F6A4EBC5-5375-7792-6BD8-0D0EA3FB0412}"/>
              </a:ext>
            </a:extLst>
          </p:cNvPr>
          <p:cNvCxnSpPr>
            <a:cxnSpLocks/>
          </p:cNvCxnSpPr>
          <p:nvPr/>
        </p:nvCxnSpPr>
        <p:spPr bwMode="auto">
          <a:xfrm flipV="1">
            <a:off x="7257256" y="3858772"/>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4" name="直線矢印コネクタ 53">
            <a:extLst>
              <a:ext uri="{FF2B5EF4-FFF2-40B4-BE49-F238E27FC236}">
                <a16:creationId xmlns:a16="http://schemas.microsoft.com/office/drawing/2014/main" id="{45185595-2613-E19E-F08B-E2627780EC01}"/>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6B44A69E-4453-5ABD-138B-F9012AA5C0B9}"/>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326679" name="Rectangle 28">
            <a:extLst>
              <a:ext uri="{FF2B5EF4-FFF2-40B4-BE49-F238E27FC236}">
                <a16:creationId xmlns:a16="http://schemas.microsoft.com/office/drawing/2014/main" id="{7B74703E-AAFF-FE98-7CAC-8209CBEB94C6}"/>
              </a:ext>
            </a:extLst>
          </p:cNvPr>
          <p:cNvSpPr>
            <a:spLocks noChangeArrowheads="1"/>
          </p:cNvSpPr>
          <p:nvPr/>
        </p:nvSpPr>
        <p:spPr bwMode="auto">
          <a:xfrm>
            <a:off x="3602539" y="4212227"/>
            <a:ext cx="270976" cy="1961949"/>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326686" name="テキスト ボックス 326685">
            <a:extLst>
              <a:ext uri="{FF2B5EF4-FFF2-40B4-BE49-F238E27FC236}">
                <a16:creationId xmlns:a16="http://schemas.microsoft.com/office/drawing/2014/main" id="{C91297E6-AD65-9AD0-143A-CB1A229E24EB}"/>
              </a:ext>
            </a:extLst>
          </p:cNvPr>
          <p:cNvSpPr txBox="1"/>
          <p:nvPr/>
        </p:nvSpPr>
        <p:spPr>
          <a:xfrm>
            <a:off x="6640406" y="3978361"/>
            <a:ext cx="646331" cy="276999"/>
          </a:xfrm>
          <a:prstGeom prst="rect">
            <a:avLst/>
          </a:prstGeom>
          <a:noFill/>
        </p:spPr>
        <p:txBody>
          <a:bodyPr wrap="none" rtlCol="0">
            <a:spAutoFit/>
          </a:bodyPr>
          <a:lstStyle/>
          <a:p>
            <a:r>
              <a:rPr lang="ja-JP" altLang="en-US">
                <a:solidFill>
                  <a:srgbClr val="FF0000"/>
                </a:solidFill>
              </a:rPr>
              <a:t>（提供）</a:t>
            </a:r>
            <a:endParaRPr kumimoji="1" lang="ja-JP" altLang="en-US">
              <a:solidFill>
                <a:srgbClr val="FF0000"/>
              </a:solidFill>
            </a:endParaRPr>
          </a:p>
        </p:txBody>
      </p:sp>
      <p:cxnSp>
        <p:nvCxnSpPr>
          <p:cNvPr id="326687" name="直線矢印コネクタ 326686">
            <a:extLst>
              <a:ext uri="{FF2B5EF4-FFF2-40B4-BE49-F238E27FC236}">
                <a16:creationId xmlns:a16="http://schemas.microsoft.com/office/drawing/2014/main" id="{4C4D621C-D2EE-7817-95BF-1068B2CE9043}"/>
              </a:ext>
            </a:extLst>
          </p:cNvPr>
          <p:cNvCxnSpPr>
            <a:cxnSpLocks/>
          </p:cNvCxnSpPr>
          <p:nvPr/>
        </p:nvCxnSpPr>
        <p:spPr bwMode="auto">
          <a:xfrm flipV="1">
            <a:off x="3777504" y="3802022"/>
            <a:ext cx="0" cy="39611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grpSp>
        <p:nvGrpSpPr>
          <p:cNvPr id="326689" name="グループ化 326688">
            <a:extLst>
              <a:ext uri="{FF2B5EF4-FFF2-40B4-BE49-F238E27FC236}">
                <a16:creationId xmlns:a16="http://schemas.microsoft.com/office/drawing/2014/main" id="{6B93FECD-CDDF-EACA-BE13-AA06B6B75B90}"/>
              </a:ext>
            </a:extLst>
          </p:cNvPr>
          <p:cNvGrpSpPr/>
          <p:nvPr/>
        </p:nvGrpSpPr>
        <p:grpSpPr>
          <a:xfrm>
            <a:off x="7138329" y="6388456"/>
            <a:ext cx="2752558" cy="472423"/>
            <a:chOff x="7184573" y="6388057"/>
            <a:chExt cx="2752558" cy="472423"/>
          </a:xfrm>
        </p:grpSpPr>
        <p:cxnSp>
          <p:nvCxnSpPr>
            <p:cNvPr id="326690" name="直線矢印コネクタ 326689">
              <a:extLst>
                <a:ext uri="{FF2B5EF4-FFF2-40B4-BE49-F238E27FC236}">
                  <a16:creationId xmlns:a16="http://schemas.microsoft.com/office/drawing/2014/main" id="{4EF73EFE-3892-5397-0312-60FAE8BD137E}"/>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91" name="テキスト ボックス 326690">
              <a:extLst>
                <a:ext uri="{FF2B5EF4-FFF2-40B4-BE49-F238E27FC236}">
                  <a16:creationId xmlns:a16="http://schemas.microsoft.com/office/drawing/2014/main" id="{A562B6C9-7385-444D-70D6-157D62EE124B}"/>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2" name="正方形/長方形 326691">
              <a:extLst>
                <a:ext uri="{FF2B5EF4-FFF2-40B4-BE49-F238E27FC236}">
                  <a16:creationId xmlns:a16="http://schemas.microsoft.com/office/drawing/2014/main" id="{24659F7B-3E25-9ED8-5109-4588CE6299AD}"/>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1532566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7"/>
                                        </p:tgtEl>
                                        <p:attrNameLst>
                                          <p:attrName>style.visibility</p:attrName>
                                        </p:attrNameLst>
                                      </p:cBhvr>
                                      <p:to>
                                        <p:strVal val="visible"/>
                                      </p:to>
                                    </p:set>
                                    <p:animEffect transition="in" filter="wipe(left)">
                                      <p:cBhvr>
                                        <p:cTn id="36" dur="500"/>
                                        <p:tgtEl>
                                          <p:spTgt spid="326667"/>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80"/>
                                        </p:tgtEl>
                                        <p:attrNameLst>
                                          <p:attrName>style.visibility</p:attrName>
                                        </p:attrNameLst>
                                      </p:cBhvr>
                                      <p:to>
                                        <p:strVal val="visible"/>
                                      </p:to>
                                    </p:set>
                                    <p:anim calcmode="lin" valueType="num">
                                      <p:cBhvr additive="base">
                                        <p:cTn id="40" dur="500" fill="hold"/>
                                        <p:tgtEl>
                                          <p:spTgt spid="180"/>
                                        </p:tgtEl>
                                        <p:attrNameLst>
                                          <p:attrName>ppt_x</p:attrName>
                                        </p:attrNameLst>
                                      </p:cBhvr>
                                      <p:tavLst>
                                        <p:tav tm="0">
                                          <p:val>
                                            <p:strVal val="0-#ppt_w/2"/>
                                          </p:val>
                                        </p:tav>
                                        <p:tav tm="100000">
                                          <p:val>
                                            <p:strVal val="#ppt_x"/>
                                          </p:val>
                                        </p:tav>
                                      </p:tavLst>
                                    </p:anim>
                                    <p:anim calcmode="lin" valueType="num">
                                      <p:cBhvr additive="base">
                                        <p:cTn id="41" dur="500" fill="hold"/>
                                        <p:tgtEl>
                                          <p:spTgt spid="18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326677"/>
                                        </p:tgtEl>
                                        <p:attrNameLst>
                                          <p:attrName>style.visibility</p:attrName>
                                        </p:attrNameLst>
                                      </p:cBhvr>
                                      <p:to>
                                        <p:strVal val="visible"/>
                                      </p:to>
                                    </p:set>
                                    <p:animEffect transition="in" filter="fade">
                                      <p:cBhvr>
                                        <p:cTn id="44" dur="500"/>
                                        <p:tgtEl>
                                          <p:spTgt spid="326677"/>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26658"/>
                                        </p:tgtEl>
                                        <p:attrNameLst>
                                          <p:attrName>style.visibility</p:attrName>
                                        </p:attrNameLst>
                                      </p:cBhvr>
                                      <p:to>
                                        <p:strVal val="visible"/>
                                      </p:to>
                                    </p:set>
                                    <p:animEffect transition="in" filter="wipe(left)">
                                      <p:cBhvr>
                                        <p:cTn id="48" dur="500"/>
                                        <p:tgtEl>
                                          <p:spTgt spid="326658"/>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326659"/>
                                        </p:tgtEl>
                                        <p:attrNameLst>
                                          <p:attrName>style.visibility</p:attrName>
                                        </p:attrNameLst>
                                      </p:cBhvr>
                                      <p:to>
                                        <p:strVal val="visible"/>
                                      </p:to>
                                    </p:set>
                                    <p:animEffect transition="in" filter="wipe(left)">
                                      <p:cBhvr>
                                        <p:cTn id="52" dur="500"/>
                                        <p:tgtEl>
                                          <p:spTgt spid="326659"/>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wipe(left)">
                                      <p:cBhvr>
                                        <p:cTn id="56" dur="500"/>
                                        <p:tgtEl>
                                          <p:spTgt spid="176"/>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61"/>
                                        </p:tgtEl>
                                        <p:attrNameLst>
                                          <p:attrName>style.visibility</p:attrName>
                                        </p:attrNameLst>
                                      </p:cBhvr>
                                      <p:to>
                                        <p:strVal val="visible"/>
                                      </p:to>
                                    </p:set>
                                    <p:animEffect transition="in" filter="wipe(left)">
                                      <p:cBhvr>
                                        <p:cTn id="60" dur="500"/>
                                        <p:tgtEl>
                                          <p:spTgt spid="326661"/>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326662"/>
                                        </p:tgtEl>
                                        <p:attrNameLst>
                                          <p:attrName>style.visibility</p:attrName>
                                        </p:attrNameLst>
                                      </p:cBhvr>
                                      <p:to>
                                        <p:strVal val="visible"/>
                                      </p:to>
                                    </p:set>
                                    <p:animEffect transition="in" filter="wipe(left)">
                                      <p:cBhvr>
                                        <p:cTn id="64" dur="500"/>
                                        <p:tgtEl>
                                          <p:spTgt spid="326662"/>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98"/>
                                        </p:tgtEl>
                                        <p:attrNameLst>
                                          <p:attrName>style.visibility</p:attrName>
                                        </p:attrNameLst>
                                      </p:cBhvr>
                                      <p:to>
                                        <p:strVal val="visible"/>
                                      </p:to>
                                    </p:set>
                                    <p:animEffect transition="in" filter="wipe(left)">
                                      <p:cBhvr>
                                        <p:cTn id="72" dur="500"/>
                                        <p:tgtEl>
                                          <p:spTgt spid="326698"/>
                                        </p:tgtEl>
                                      </p:cBhvr>
                                    </p:animEffect>
                                  </p:childTnLst>
                                </p:cTn>
                              </p:par>
                            </p:childTnLst>
                          </p:cTn>
                        </p:par>
                        <p:par>
                          <p:cTn id="73" fill="hold">
                            <p:stCondLst>
                              <p:cond delay="8000"/>
                            </p:stCondLst>
                            <p:childTnLst>
                              <p:par>
                                <p:cTn id="74" presetID="2" presetClass="entr" presetSubtype="8" fill="hold" grpId="0" nodeType="afterEffect">
                                  <p:stCondLst>
                                    <p:cond delay="0"/>
                                  </p:stCondLst>
                                  <p:childTnLst>
                                    <p:set>
                                      <p:cBhvr>
                                        <p:cTn id="75" dur="1" fill="hold">
                                          <p:stCondLst>
                                            <p:cond delay="0"/>
                                          </p:stCondLst>
                                        </p:cTn>
                                        <p:tgtEl>
                                          <p:spTgt spid="326718"/>
                                        </p:tgtEl>
                                        <p:attrNameLst>
                                          <p:attrName>style.visibility</p:attrName>
                                        </p:attrNameLst>
                                      </p:cBhvr>
                                      <p:to>
                                        <p:strVal val="visible"/>
                                      </p:to>
                                    </p:set>
                                    <p:anim calcmode="lin" valueType="num">
                                      <p:cBhvr additive="base">
                                        <p:cTn id="76" dur="500" fill="hold"/>
                                        <p:tgtEl>
                                          <p:spTgt spid="326718"/>
                                        </p:tgtEl>
                                        <p:attrNameLst>
                                          <p:attrName>ppt_x</p:attrName>
                                        </p:attrNameLst>
                                      </p:cBhvr>
                                      <p:tavLst>
                                        <p:tav tm="0">
                                          <p:val>
                                            <p:strVal val="0-#ppt_w/2"/>
                                          </p:val>
                                        </p:tav>
                                        <p:tav tm="100000">
                                          <p:val>
                                            <p:strVal val="#ppt_x"/>
                                          </p:val>
                                        </p:tav>
                                      </p:tavLst>
                                    </p:anim>
                                    <p:anim calcmode="lin" valueType="num">
                                      <p:cBhvr additive="base">
                                        <p:cTn id="77" dur="500" fill="hold"/>
                                        <p:tgtEl>
                                          <p:spTgt spid="326718"/>
                                        </p:tgtEl>
                                        <p:attrNameLst>
                                          <p:attrName>ppt_y</p:attrName>
                                        </p:attrNameLst>
                                      </p:cBhvr>
                                      <p:tavLst>
                                        <p:tav tm="0">
                                          <p:val>
                                            <p:strVal val="#ppt_y"/>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1000"/>
                                        <p:tgtEl>
                                          <p:spTgt spid="99"/>
                                        </p:tgtEl>
                                      </p:cBhvr>
                                    </p:animEffect>
                                    <p:anim calcmode="lin" valueType="num">
                                      <p:cBhvr>
                                        <p:cTn id="81" dur="1000" fill="hold"/>
                                        <p:tgtEl>
                                          <p:spTgt spid="99"/>
                                        </p:tgtEl>
                                        <p:attrNameLst>
                                          <p:attrName>ppt_x</p:attrName>
                                        </p:attrNameLst>
                                      </p:cBhvr>
                                      <p:tavLst>
                                        <p:tav tm="0">
                                          <p:val>
                                            <p:strVal val="#ppt_x"/>
                                          </p:val>
                                        </p:tav>
                                        <p:tav tm="100000">
                                          <p:val>
                                            <p:strVal val="#ppt_x"/>
                                          </p:val>
                                        </p:tav>
                                      </p:tavLst>
                                    </p:anim>
                                    <p:anim calcmode="lin" valueType="num">
                                      <p:cBhvr>
                                        <p:cTn id="82" dur="1000" fill="hold"/>
                                        <p:tgtEl>
                                          <p:spTgt spid="99"/>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par>
                          <p:cTn id="87" fill="hold">
                            <p:stCondLst>
                              <p:cond delay="9500"/>
                            </p:stCondLst>
                            <p:childTnLst>
                              <p:par>
                                <p:cTn id="88" presetID="22" presetClass="entr" presetSubtype="8"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left)">
                                      <p:cBhvr>
                                        <p:cTn id="94" dur="500"/>
                                        <p:tgtEl>
                                          <p:spTgt spid="32"/>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326679"/>
                                        </p:tgtEl>
                                        <p:attrNameLst>
                                          <p:attrName>style.visibility</p:attrName>
                                        </p:attrNameLst>
                                      </p:cBhvr>
                                      <p:to>
                                        <p:strVal val="visible"/>
                                      </p:to>
                                    </p:set>
                                    <p:animEffect transition="in" filter="wipe(left)">
                                      <p:cBhvr>
                                        <p:cTn id="98" dur="500"/>
                                        <p:tgtEl>
                                          <p:spTgt spid="32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animBg="1"/>
      <p:bldP spid="326661" grpId="0" animBg="1"/>
      <p:bldP spid="326662" grpId="0" animBg="1"/>
      <p:bldP spid="326667" grpId="0" animBg="1"/>
      <p:bldP spid="326668" grpId="0" animBg="1"/>
      <p:bldP spid="326671" grpId="0" animBg="1"/>
      <p:bldP spid="326672" grpId="0" animBg="1"/>
      <p:bldP spid="326677" grpId="0"/>
      <p:bldP spid="176" grpId="0" animBg="1"/>
      <p:bldP spid="177" grpId="0" animBg="1"/>
      <p:bldP spid="326674" grpId="0"/>
      <p:bldP spid="180" grpId="0" animBg="1"/>
      <p:bldP spid="5" grpId="0" animBg="1"/>
      <p:bldP spid="326698" grpId="0" animBg="1"/>
      <p:bldP spid="326718" grpId="0" animBg="1"/>
      <p:bldP spid="326670" grpId="0" animBg="1"/>
      <p:bldP spid="326659" grpId="0" animBg="1"/>
      <p:bldP spid="29" grpId="0" animBg="1"/>
      <p:bldP spid="30" grpId="0" animBg="1"/>
      <p:bldP spid="32" grpId="0" animBg="1"/>
      <p:bldP spid="32667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625463" y="4174021"/>
            <a:ext cx="304919"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058647"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808432"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485548"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32693" y="-24269"/>
            <a:ext cx="6285444" cy="612507"/>
          </a:xfrm>
          <a:noFill/>
          <a:ln>
            <a:noFill/>
          </a:ln>
        </p:spPr>
        <p:txBody>
          <a:bodyPr>
            <a:noAutofit/>
          </a:bodyPr>
          <a:lstStyle/>
          <a:p>
            <a:pPr algn="ctr" eaLnBrk="1" hangingPunct="1">
              <a:defRPr/>
            </a:pPr>
            <a:r>
              <a:rPr lang="ja-JP" altLang="en-US" sz="3323" u="sng"/>
              <a:t>実際に近い支援提供のプロセス②</a:t>
            </a:r>
            <a:endParaRPr lang="ja-JP" altLang="en-US" sz="1846" b="1" u="sng" dirty="0"/>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459649"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2379084" y="145495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相　談　受　付</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197618" y="1438586"/>
            <a:ext cx="386169"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3244806" y="1462486"/>
            <a:ext cx="624807"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3" y="5727913"/>
            <a:ext cx="1337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児童発達支援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499560" y="4216717"/>
            <a:ext cx="300404"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所内担当者等会議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267713"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4904398"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656585" y="118882"/>
            <a:ext cx="314223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u="sng">
                <a:solidFill>
                  <a:srgbClr val="000000"/>
                </a:solidFill>
                <a:latin typeface="Times New Roman" panose="02020603050405020304" pitchFamily="18" charset="0"/>
              </a:rPr>
              <a:t>相談支援</a:t>
            </a:r>
            <a:endParaRPr lang="en-US" altLang="ja-JP" sz="1400" u="sng" dirty="0">
              <a:solidFill>
                <a:srgbClr val="000000"/>
              </a:solidFill>
              <a:latin typeface="Times New Roman" panose="02020603050405020304" pitchFamily="18" charset="0"/>
            </a:endParaRPr>
          </a:p>
          <a:p>
            <a:pPr algn="ctr" eaLnBrk="1" hangingPunct="1">
              <a:spcBef>
                <a:spcPct val="0"/>
              </a:spcBef>
              <a:buFontTx/>
              <a:buNone/>
            </a:pPr>
            <a:r>
              <a:rPr lang="ja-JP" altLang="en-US" sz="1400" u="sng">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626894"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869613" y="2779490"/>
            <a:ext cx="32800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583787" y="2781215"/>
            <a:ext cx="32061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350441"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2718794" y="5200352"/>
            <a:ext cx="55983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5965547"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6908935" y="2768799"/>
            <a:ext cx="1550714" cy="21405"/>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8887541"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508028" y="5216286"/>
            <a:ext cx="300404"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269571" y="5218915"/>
            <a:ext cx="245037" cy="6228"/>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8887541" y="5225143"/>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358350" y="5205941"/>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122082"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197111"/>
            <a:ext cx="429357" cy="195850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cxnSp>
        <p:nvCxnSpPr>
          <p:cNvPr id="326702" name="直線コネクタ 326701">
            <a:extLst>
              <a:ext uri="{FF2B5EF4-FFF2-40B4-BE49-F238E27FC236}">
                <a16:creationId xmlns:a16="http://schemas.microsoft.com/office/drawing/2014/main" id="{3D2A94D6-2F1E-462E-1ACD-C5FE6213A09A}"/>
              </a:ext>
            </a:extLst>
          </p:cNvPr>
          <p:cNvCxnSpPr>
            <a:cxnSpLocks/>
          </p:cNvCxnSpPr>
          <p:nvPr/>
        </p:nvCxnSpPr>
        <p:spPr bwMode="auto">
          <a:xfrm flipV="1">
            <a:off x="7041233" y="980728"/>
            <a:ext cx="0" cy="3023796"/>
          </a:xfrm>
          <a:prstGeom prst="line">
            <a:avLst/>
          </a:prstGeom>
          <a:solidFill>
            <a:schemeClr val="bg1"/>
          </a:solidFill>
          <a:ln w="66675" cap="flat" cmpd="sng" algn="ctr">
            <a:solidFill>
              <a:srgbClr val="7030A0"/>
            </a:solidFill>
            <a:prstDash val="sysDash"/>
            <a:round/>
            <a:headEnd type="none" w="med" len="med"/>
            <a:tailEnd type="none" w="med" len="med"/>
          </a:ln>
          <a:effectLst/>
        </p:spPr>
      </p:cxnSp>
      <p:cxnSp>
        <p:nvCxnSpPr>
          <p:cNvPr id="326706" name="直線コネクタ 326705">
            <a:extLst>
              <a:ext uri="{FF2B5EF4-FFF2-40B4-BE49-F238E27FC236}">
                <a16:creationId xmlns:a16="http://schemas.microsoft.com/office/drawing/2014/main" id="{76E2C37F-1A08-B858-7B83-BA47E68F3EEF}"/>
              </a:ext>
            </a:extLst>
          </p:cNvPr>
          <p:cNvCxnSpPr>
            <a:cxnSpLocks/>
          </p:cNvCxnSpPr>
          <p:nvPr/>
        </p:nvCxnSpPr>
        <p:spPr bwMode="auto">
          <a:xfrm flipV="1">
            <a:off x="1493896" y="4004524"/>
            <a:ext cx="0" cy="2591759"/>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785785" y="2773187"/>
            <a:ext cx="459020"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39118" y="5196529"/>
            <a:ext cx="38072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94" name="直線コネクタ 93">
            <a:extLst>
              <a:ext uri="{FF2B5EF4-FFF2-40B4-BE49-F238E27FC236}">
                <a16:creationId xmlns:a16="http://schemas.microsoft.com/office/drawing/2014/main" id="{2CFC0AC7-D329-A8E6-DF7A-B50EBE8A6FC1}"/>
              </a:ext>
            </a:extLst>
          </p:cNvPr>
          <p:cNvCxnSpPr>
            <a:cxnSpLocks/>
          </p:cNvCxnSpPr>
          <p:nvPr/>
        </p:nvCxnSpPr>
        <p:spPr bwMode="auto">
          <a:xfrm flipH="1">
            <a:off x="1493896" y="4004524"/>
            <a:ext cx="5547337" cy="0"/>
          </a:xfrm>
          <a:prstGeom prst="line">
            <a:avLst/>
          </a:prstGeom>
          <a:solidFill>
            <a:schemeClr val="bg1"/>
          </a:solidFill>
          <a:ln w="66675" cap="flat" cmpd="sng" algn="ctr">
            <a:solidFill>
              <a:srgbClr val="7030A0"/>
            </a:solidFill>
            <a:prstDash val="sysDash"/>
            <a:round/>
            <a:headEnd type="none" w="med" len="med"/>
            <a:tailEnd type="none" w="med" len="med"/>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626761"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069105"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p:cNvCxnSpPr>
          <p:nvPr/>
        </p:nvCxnSpPr>
        <p:spPr bwMode="auto">
          <a:xfrm>
            <a:off x="6791059" y="5201847"/>
            <a:ext cx="26758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318137"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6" name="テキスト ボックス 5">
            <a:extLst>
              <a:ext uri="{FF2B5EF4-FFF2-40B4-BE49-F238E27FC236}">
                <a16:creationId xmlns:a16="http://schemas.microsoft.com/office/drawing/2014/main" id="{9047E81D-69A2-83B9-77C9-4FB8D647F42F}"/>
              </a:ext>
            </a:extLst>
          </p:cNvPr>
          <p:cNvSpPr txBox="1"/>
          <p:nvPr/>
        </p:nvSpPr>
        <p:spPr>
          <a:xfrm>
            <a:off x="6999907" y="1532063"/>
            <a:ext cx="369332" cy="961161"/>
          </a:xfrm>
          <a:prstGeom prst="rect">
            <a:avLst/>
          </a:prstGeom>
          <a:noFill/>
        </p:spPr>
        <p:txBody>
          <a:bodyPr vert="eaVert" wrap="none" rtlCol="0">
            <a:spAutoFit/>
          </a:bodyPr>
          <a:lstStyle/>
          <a:p>
            <a:r>
              <a:rPr kumimoji="1" lang="ja-JP" altLang="en-US">
                <a:solidFill>
                  <a:srgbClr val="7030A0"/>
                </a:solidFill>
              </a:rPr>
              <a:t>実際のライン</a:t>
            </a:r>
          </a:p>
        </p:txBody>
      </p:sp>
      <p:sp>
        <p:nvSpPr>
          <p:cNvPr id="7" name="Rectangle 28">
            <a:extLst>
              <a:ext uri="{FF2B5EF4-FFF2-40B4-BE49-F238E27FC236}">
                <a16:creationId xmlns:a16="http://schemas.microsoft.com/office/drawing/2014/main" id="{E4C2D874-8E4D-2EDB-FF21-58DCFB7CF534}"/>
              </a:ext>
            </a:extLst>
          </p:cNvPr>
          <p:cNvSpPr>
            <a:spLocks noChangeArrowheads="1"/>
          </p:cNvSpPr>
          <p:nvPr/>
        </p:nvSpPr>
        <p:spPr bwMode="auto">
          <a:xfrm>
            <a:off x="2419840" y="4190289"/>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利用可能性の判断</a:t>
            </a:r>
          </a:p>
        </p:txBody>
      </p:sp>
      <p:sp>
        <p:nvSpPr>
          <p:cNvPr id="14" name="角丸四角形吹き出し 13">
            <a:extLst>
              <a:ext uri="{FF2B5EF4-FFF2-40B4-BE49-F238E27FC236}">
                <a16:creationId xmlns:a16="http://schemas.microsoft.com/office/drawing/2014/main" id="{EE93A7F8-C9E8-ADE7-46CD-B7EAE06B7902}"/>
              </a:ext>
            </a:extLst>
          </p:cNvPr>
          <p:cNvSpPr/>
          <p:nvPr/>
        </p:nvSpPr>
        <p:spPr bwMode="auto">
          <a:xfrm>
            <a:off x="2528149" y="6228532"/>
            <a:ext cx="1402233" cy="433226"/>
          </a:xfrm>
          <a:prstGeom prst="wedgeRoundRectCallout">
            <a:avLst>
              <a:gd name="adj1" fmla="val -45154"/>
              <a:gd name="adj2" fmla="val -7994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アセスメント後に</a:t>
            </a:r>
            <a:endParaRPr lang="en-US" altLang="ja-JP" dirty="0"/>
          </a:p>
          <a:p>
            <a:pPr algn="ctr" eaLnBrk="1" hangingPunct="1">
              <a:defRPr/>
            </a:pPr>
            <a:r>
              <a:rPr lang="ja-JP" altLang="en-US"/>
              <a:t>判断する場合もある</a:t>
            </a:r>
            <a:endParaRPr lang="ja-JP" altLang="en-US" dirty="0"/>
          </a:p>
        </p:txBody>
      </p:sp>
      <p:sp>
        <p:nvSpPr>
          <p:cNvPr id="16" name="Rectangle 28">
            <a:extLst>
              <a:ext uri="{FF2B5EF4-FFF2-40B4-BE49-F238E27FC236}">
                <a16:creationId xmlns:a16="http://schemas.microsoft.com/office/drawing/2014/main" id="{CEE7EEC1-03F5-B6C1-C51A-FFDEA3238BC5}"/>
              </a:ext>
            </a:extLst>
          </p:cNvPr>
          <p:cNvSpPr>
            <a:spLocks noChangeArrowheads="1"/>
          </p:cNvSpPr>
          <p:nvPr/>
        </p:nvSpPr>
        <p:spPr bwMode="auto">
          <a:xfrm>
            <a:off x="3278625" y="4174021"/>
            <a:ext cx="298954" cy="1981596"/>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cxnSp>
        <p:nvCxnSpPr>
          <p:cNvPr id="30" name="直線矢印コネクタ 29">
            <a:extLst>
              <a:ext uri="{FF2B5EF4-FFF2-40B4-BE49-F238E27FC236}">
                <a16:creationId xmlns:a16="http://schemas.microsoft.com/office/drawing/2014/main" id="{4D5C0A84-DA5F-F987-CE8A-5CBB8E3BD123}"/>
              </a:ext>
            </a:extLst>
          </p:cNvPr>
          <p:cNvCxnSpPr>
            <a:cxnSpLocks/>
          </p:cNvCxnSpPr>
          <p:nvPr/>
        </p:nvCxnSpPr>
        <p:spPr bwMode="auto">
          <a:xfrm>
            <a:off x="3930382" y="5196529"/>
            <a:ext cx="1131715"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4" name="テキスト ボックス 33">
            <a:extLst>
              <a:ext uri="{FF2B5EF4-FFF2-40B4-BE49-F238E27FC236}">
                <a16:creationId xmlns:a16="http://schemas.microsoft.com/office/drawing/2014/main" id="{E5193E32-112F-F1C8-F1A6-6920ED197AB8}"/>
              </a:ext>
            </a:extLst>
          </p:cNvPr>
          <p:cNvSpPr txBox="1"/>
          <p:nvPr/>
        </p:nvSpPr>
        <p:spPr>
          <a:xfrm>
            <a:off x="74720" y="548002"/>
            <a:ext cx="6285444" cy="323165"/>
          </a:xfrm>
          <a:prstGeom prst="rect">
            <a:avLst/>
          </a:prstGeom>
          <a:noFill/>
          <a:ln>
            <a:solidFill>
              <a:srgbClr val="FF0000"/>
            </a:solidFill>
          </a:ln>
        </p:spPr>
        <p:txBody>
          <a:bodyPr wrap="square" rtlCol="0">
            <a:spAutoFit/>
          </a:bodyPr>
          <a:lstStyle/>
          <a:p>
            <a:r>
              <a:rPr lang="ja-JP" altLang="en-US" sz="1500">
                <a:solidFill>
                  <a:srgbClr val="FF0000"/>
                </a:solidFill>
              </a:rPr>
              <a:t>通所</a:t>
            </a:r>
            <a:r>
              <a:rPr kumimoji="1" lang="ja-JP" altLang="en-US" sz="1500">
                <a:solidFill>
                  <a:srgbClr val="FF0000"/>
                </a:solidFill>
              </a:rPr>
              <a:t>事業所からスタートし、利用可能性を判断した後に相談支援に繋ぐ場合</a:t>
            </a:r>
          </a:p>
        </p:txBody>
      </p:sp>
      <p:cxnSp>
        <p:nvCxnSpPr>
          <p:cNvPr id="35" name="直線矢印コネクタ 34">
            <a:extLst>
              <a:ext uri="{FF2B5EF4-FFF2-40B4-BE49-F238E27FC236}">
                <a16:creationId xmlns:a16="http://schemas.microsoft.com/office/drawing/2014/main" id="{590CF308-93BF-F8A1-1317-E4807E1C818F}"/>
              </a:ext>
            </a:extLst>
          </p:cNvPr>
          <p:cNvCxnSpPr>
            <a:cxnSpLocks/>
          </p:cNvCxnSpPr>
          <p:nvPr/>
        </p:nvCxnSpPr>
        <p:spPr bwMode="auto">
          <a:xfrm>
            <a:off x="3434976" y="3786840"/>
            <a:ext cx="0" cy="398346"/>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36" name="直線矢印コネクタ 35">
            <a:extLst>
              <a:ext uri="{FF2B5EF4-FFF2-40B4-BE49-F238E27FC236}">
                <a16:creationId xmlns:a16="http://schemas.microsoft.com/office/drawing/2014/main" id="{5415CAD3-22B1-4FE0-993C-8A3049062DFA}"/>
              </a:ext>
            </a:extLst>
          </p:cNvPr>
          <p:cNvCxnSpPr>
            <a:cxnSpLocks/>
            <a:stCxn id="326659" idx="0"/>
          </p:cNvCxnSpPr>
          <p:nvPr/>
        </p:nvCxnSpPr>
        <p:spPr bwMode="auto">
          <a:xfrm flipV="1">
            <a:off x="3777923" y="3786840"/>
            <a:ext cx="0" cy="387181"/>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40" name="直線矢印コネクタ 39">
            <a:extLst>
              <a:ext uri="{FF2B5EF4-FFF2-40B4-BE49-F238E27FC236}">
                <a16:creationId xmlns:a16="http://schemas.microsoft.com/office/drawing/2014/main" id="{5911C7AE-00AF-9832-A497-5AF2B60F8B7C}"/>
              </a:ext>
            </a:extLst>
          </p:cNvPr>
          <p:cNvCxnSpPr>
            <a:cxnSpLocks/>
          </p:cNvCxnSpPr>
          <p:nvPr/>
        </p:nvCxnSpPr>
        <p:spPr bwMode="auto">
          <a:xfrm>
            <a:off x="5212055" y="3824968"/>
            <a:ext cx="0" cy="103597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2" name="直線矢印コネクタ 41">
            <a:extLst>
              <a:ext uri="{FF2B5EF4-FFF2-40B4-BE49-F238E27FC236}">
                <a16:creationId xmlns:a16="http://schemas.microsoft.com/office/drawing/2014/main" id="{C213227F-6B8F-AA87-9C06-1B3D2658D4B5}"/>
              </a:ext>
            </a:extLst>
          </p:cNvPr>
          <p:cNvCxnSpPr>
            <a:cxnSpLocks/>
            <a:stCxn id="7" idx="0"/>
            <a:endCxn id="326668" idx="2"/>
          </p:cNvCxnSpPr>
          <p:nvPr/>
        </p:nvCxnSpPr>
        <p:spPr bwMode="auto">
          <a:xfrm flipV="1">
            <a:off x="2569317" y="3802004"/>
            <a:ext cx="9060" cy="38828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48" name="直線矢印コネクタ 47">
            <a:extLst>
              <a:ext uri="{FF2B5EF4-FFF2-40B4-BE49-F238E27FC236}">
                <a16:creationId xmlns:a16="http://schemas.microsoft.com/office/drawing/2014/main" id="{F6DD656B-EEA4-548C-1408-307658205D94}"/>
              </a:ext>
            </a:extLst>
          </p:cNvPr>
          <p:cNvCxnSpPr>
            <a:cxnSpLocks/>
          </p:cNvCxnSpPr>
          <p:nvPr/>
        </p:nvCxnSpPr>
        <p:spPr bwMode="auto">
          <a:xfrm>
            <a:off x="5952012" y="4257637"/>
            <a:ext cx="0" cy="379763"/>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2" name="直線矢印コネクタ 51">
            <a:extLst>
              <a:ext uri="{FF2B5EF4-FFF2-40B4-BE49-F238E27FC236}">
                <a16:creationId xmlns:a16="http://schemas.microsoft.com/office/drawing/2014/main" id="{E0569F05-DBDA-F8CA-1631-DD0FDBB34BFE}"/>
              </a:ext>
            </a:extLst>
          </p:cNvPr>
          <p:cNvCxnSpPr>
            <a:cxnSpLocks/>
          </p:cNvCxnSpPr>
          <p:nvPr/>
        </p:nvCxnSpPr>
        <p:spPr bwMode="auto">
          <a:xfrm flipV="1">
            <a:off x="5796967" y="4270589"/>
            <a:ext cx="0" cy="357945"/>
          </a:xfrm>
          <a:prstGeom prst="straightConnector1">
            <a:avLst/>
          </a:prstGeom>
          <a:solidFill>
            <a:schemeClr val="bg1"/>
          </a:solidFill>
          <a:ln w="38100" cap="flat" cmpd="sng" algn="ctr">
            <a:solidFill>
              <a:srgbClr val="00B050"/>
            </a:solidFill>
            <a:prstDash val="sysDot"/>
            <a:round/>
            <a:headEnd type="none" w="med" len="med"/>
            <a:tailEnd type="triangle"/>
          </a:ln>
          <a:effectLst/>
        </p:spPr>
      </p:cxnSp>
      <p:cxnSp>
        <p:nvCxnSpPr>
          <p:cNvPr id="55" name="直線矢印コネクタ 54">
            <a:extLst>
              <a:ext uri="{FF2B5EF4-FFF2-40B4-BE49-F238E27FC236}">
                <a16:creationId xmlns:a16="http://schemas.microsoft.com/office/drawing/2014/main" id="{99C54355-93A8-1540-B4D7-EEDDBA9398CA}"/>
              </a:ext>
            </a:extLst>
          </p:cNvPr>
          <p:cNvCxnSpPr>
            <a:cxnSpLocks/>
          </p:cNvCxnSpPr>
          <p:nvPr/>
        </p:nvCxnSpPr>
        <p:spPr bwMode="auto">
          <a:xfrm>
            <a:off x="6656585" y="381837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82299BBB-AA65-43DC-4022-930DD7F6C791}"/>
              </a:ext>
            </a:extLst>
          </p:cNvPr>
          <p:cNvCxnSpPr>
            <a:cxnSpLocks/>
          </p:cNvCxnSpPr>
          <p:nvPr/>
        </p:nvCxnSpPr>
        <p:spPr bwMode="auto">
          <a:xfrm flipV="1">
            <a:off x="7257256" y="3850117"/>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0" name="直線矢印コネクタ 59">
            <a:extLst>
              <a:ext uri="{FF2B5EF4-FFF2-40B4-BE49-F238E27FC236}">
                <a16:creationId xmlns:a16="http://schemas.microsoft.com/office/drawing/2014/main" id="{DC874A41-E8A3-D661-5415-19F90439CCDB}"/>
              </a:ext>
            </a:extLst>
          </p:cNvPr>
          <p:cNvCxnSpPr>
            <a:cxnSpLocks/>
          </p:cNvCxnSpPr>
          <p:nvPr/>
        </p:nvCxnSpPr>
        <p:spPr bwMode="auto">
          <a:xfrm>
            <a:off x="8625408" y="4301321"/>
            <a:ext cx="0" cy="37976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61" name="直線矢印コネクタ 60">
            <a:extLst>
              <a:ext uri="{FF2B5EF4-FFF2-40B4-BE49-F238E27FC236}">
                <a16:creationId xmlns:a16="http://schemas.microsoft.com/office/drawing/2014/main" id="{226494DB-FB93-0203-A2AD-6E750CF62FB0}"/>
              </a:ext>
            </a:extLst>
          </p:cNvPr>
          <p:cNvCxnSpPr>
            <a:cxnSpLocks/>
          </p:cNvCxnSpPr>
          <p:nvPr/>
        </p:nvCxnSpPr>
        <p:spPr bwMode="auto">
          <a:xfrm flipV="1">
            <a:off x="8775831" y="4301321"/>
            <a:ext cx="0" cy="357945"/>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
        <p:nvSpPr>
          <p:cNvPr id="62" name="Rectangle 33">
            <a:extLst>
              <a:ext uri="{FF2B5EF4-FFF2-40B4-BE49-F238E27FC236}">
                <a16:creationId xmlns:a16="http://schemas.microsoft.com/office/drawing/2014/main" id="{59EAA98B-D43F-C8C6-C084-113382CE95A3}"/>
              </a:ext>
            </a:extLst>
          </p:cNvPr>
          <p:cNvSpPr>
            <a:spLocks noChangeArrowheads="1"/>
          </p:cNvSpPr>
          <p:nvPr/>
        </p:nvSpPr>
        <p:spPr bwMode="auto">
          <a:xfrm>
            <a:off x="9144832" y="4208062"/>
            <a:ext cx="450227"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63" name="Rectangle 9">
            <a:extLst>
              <a:ext uri="{FF2B5EF4-FFF2-40B4-BE49-F238E27FC236}">
                <a16:creationId xmlns:a16="http://schemas.microsoft.com/office/drawing/2014/main" id="{E3D13250-FE8B-FFDB-1880-BDF4C809CDBC}"/>
              </a:ext>
            </a:extLst>
          </p:cNvPr>
          <p:cNvSpPr>
            <a:spLocks noChangeArrowheads="1"/>
          </p:cNvSpPr>
          <p:nvPr/>
        </p:nvSpPr>
        <p:spPr bwMode="auto">
          <a:xfrm>
            <a:off x="9144831" y="1412547"/>
            <a:ext cx="405227"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85" name="テキスト ボックス 326684">
            <a:extLst>
              <a:ext uri="{FF2B5EF4-FFF2-40B4-BE49-F238E27FC236}">
                <a16:creationId xmlns:a16="http://schemas.microsoft.com/office/drawing/2014/main" id="{CB856524-C018-FC63-4B1C-EF144D0803FB}"/>
              </a:ext>
            </a:extLst>
          </p:cNvPr>
          <p:cNvSpPr txBox="1"/>
          <p:nvPr/>
        </p:nvSpPr>
        <p:spPr>
          <a:xfrm>
            <a:off x="6649762" y="3979374"/>
            <a:ext cx="646331" cy="276999"/>
          </a:xfrm>
          <a:prstGeom prst="rect">
            <a:avLst/>
          </a:prstGeom>
          <a:noFill/>
        </p:spPr>
        <p:txBody>
          <a:bodyPr wrap="none" rtlCol="0">
            <a:spAutoFit/>
          </a:bodyPr>
          <a:lstStyle/>
          <a:p>
            <a:r>
              <a:rPr lang="ja-JP" altLang="en-US">
                <a:solidFill>
                  <a:srgbClr val="FF0000"/>
                </a:solidFill>
              </a:rPr>
              <a:t>（提供）</a:t>
            </a:r>
            <a:endParaRPr kumimoji="1" lang="ja-JP" altLang="en-US">
              <a:solidFill>
                <a:srgbClr val="FF0000"/>
              </a:solidFill>
            </a:endParaRPr>
          </a:p>
        </p:txBody>
      </p:sp>
      <p:grpSp>
        <p:nvGrpSpPr>
          <p:cNvPr id="326692" name="グループ化 326691">
            <a:extLst>
              <a:ext uri="{FF2B5EF4-FFF2-40B4-BE49-F238E27FC236}">
                <a16:creationId xmlns:a16="http://schemas.microsoft.com/office/drawing/2014/main" id="{5518E525-60F5-30F2-2FF0-E2C7BCE3C43F}"/>
              </a:ext>
            </a:extLst>
          </p:cNvPr>
          <p:cNvGrpSpPr/>
          <p:nvPr/>
        </p:nvGrpSpPr>
        <p:grpSpPr>
          <a:xfrm>
            <a:off x="7138329" y="6388456"/>
            <a:ext cx="2752558" cy="472423"/>
            <a:chOff x="7184573" y="6388057"/>
            <a:chExt cx="2752558" cy="472423"/>
          </a:xfrm>
        </p:grpSpPr>
        <p:cxnSp>
          <p:nvCxnSpPr>
            <p:cNvPr id="326687" name="直線矢印コネクタ 326686">
              <a:extLst>
                <a:ext uri="{FF2B5EF4-FFF2-40B4-BE49-F238E27FC236}">
                  <a16:creationId xmlns:a16="http://schemas.microsoft.com/office/drawing/2014/main" id="{D630A9CC-CB2A-A5A8-238B-0D1648E7CD6A}"/>
                </a:ext>
              </a:extLst>
            </p:cNvPr>
            <p:cNvCxnSpPr>
              <a:cxnSpLocks/>
            </p:cNvCxnSpPr>
            <p:nvPr/>
          </p:nvCxnSpPr>
          <p:spPr bwMode="auto">
            <a:xfrm flipH="1">
              <a:off x="7282927" y="6596283"/>
              <a:ext cx="367016" cy="0"/>
            </a:xfrm>
            <a:prstGeom prst="straightConnector1">
              <a:avLst/>
            </a:prstGeom>
            <a:solidFill>
              <a:schemeClr val="bg1"/>
            </a:solidFill>
            <a:ln w="38100" cap="flat" cmpd="sng" algn="ctr">
              <a:solidFill>
                <a:srgbClr val="FF0000"/>
              </a:solidFill>
              <a:prstDash val="sysDot"/>
              <a:round/>
              <a:headEnd type="none" w="med" len="med"/>
              <a:tailEnd type="triangle"/>
            </a:ln>
            <a:effectLst/>
          </p:spPr>
        </p:cxnSp>
        <p:sp>
          <p:nvSpPr>
            <p:cNvPr id="326689" name="テキスト ボックス 326688">
              <a:extLst>
                <a:ext uri="{FF2B5EF4-FFF2-40B4-BE49-F238E27FC236}">
                  <a16:creationId xmlns:a16="http://schemas.microsoft.com/office/drawing/2014/main" id="{A2C320B0-82D1-36CA-A6B2-4C76EFEDAEB4}"/>
                </a:ext>
              </a:extLst>
            </p:cNvPr>
            <p:cNvSpPr txBox="1"/>
            <p:nvPr/>
          </p:nvSpPr>
          <p:spPr>
            <a:xfrm>
              <a:off x="7604441" y="6398815"/>
              <a:ext cx="2332690" cy="461665"/>
            </a:xfrm>
            <a:prstGeom prst="rect">
              <a:avLst/>
            </a:prstGeom>
            <a:noFill/>
          </p:spPr>
          <p:txBody>
            <a:bodyPr wrap="none" rtlCol="0">
              <a:spAutoFit/>
            </a:bodyPr>
            <a:lstStyle/>
            <a:p>
              <a:r>
                <a:rPr kumimoji="1" lang="ja-JP" altLang="en-US"/>
                <a:t>現状では上手く連携できていない</a:t>
              </a:r>
              <a:endParaRPr kumimoji="1" lang="en-US" altLang="ja-JP" dirty="0"/>
            </a:p>
            <a:p>
              <a:r>
                <a:rPr kumimoji="1" lang="ja-JP" altLang="en-US"/>
                <a:t>場合があるかも知れません</a:t>
              </a:r>
            </a:p>
          </p:txBody>
        </p:sp>
        <p:sp>
          <p:nvSpPr>
            <p:cNvPr id="326690" name="正方形/長方形 326689">
              <a:extLst>
                <a:ext uri="{FF2B5EF4-FFF2-40B4-BE49-F238E27FC236}">
                  <a16:creationId xmlns:a16="http://schemas.microsoft.com/office/drawing/2014/main" id="{4CC78F35-8F46-2DAA-01A6-53BF49DD6FA5}"/>
                </a:ext>
              </a:extLst>
            </p:cNvPr>
            <p:cNvSpPr/>
            <p:nvPr/>
          </p:nvSpPr>
          <p:spPr bwMode="auto">
            <a:xfrm>
              <a:off x="7184573" y="6388057"/>
              <a:ext cx="2690947" cy="432291"/>
            </a:xfrm>
            <a:prstGeom prst="rect">
              <a:avLst/>
            </a:prstGeom>
            <a:no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marR="0" indent="-119063" algn="l" defTabSz="873125"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a:ln>
                  <a:noFill/>
                </a:ln>
                <a:solidFill>
                  <a:schemeClr val="tx1"/>
                </a:solidFill>
                <a:effectLst/>
                <a:latin typeface="Arial" charset="0"/>
                <a:ea typeface="ＭＳ Ｐゴシック" pitchFamily="50" charset="-128"/>
              </a:endParaRPr>
            </a:p>
          </p:txBody>
        </p:sp>
      </p:grpSp>
    </p:spTree>
    <p:extLst>
      <p:ext uri="{BB962C8B-B14F-4D97-AF65-F5344CB8AC3E}">
        <p14:creationId xmlns:p14="http://schemas.microsoft.com/office/powerpoint/2010/main" val="3909614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7"/>
                                        </p:tgtEl>
                                        <p:attrNameLst>
                                          <p:attrName>style.visibility</p:attrName>
                                        </p:attrNameLst>
                                      </p:cBhvr>
                                      <p:to>
                                        <p:strVal val="visible"/>
                                      </p:to>
                                    </p:set>
                                    <p:animEffect transition="in" filter="wipe(left)">
                                      <p:cBhvr>
                                        <p:cTn id="36" dur="500"/>
                                        <p:tgtEl>
                                          <p:spTgt spid="326667"/>
                                        </p:tgtEl>
                                      </p:cBhvr>
                                    </p:animEffect>
                                  </p:childTnLst>
                                </p:cTn>
                              </p:par>
                            </p:childTnLst>
                          </p:cTn>
                        </p:par>
                        <p:par>
                          <p:cTn id="37" fill="hold" nodeType="afterGroup">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80"/>
                                        </p:tgtEl>
                                        <p:attrNameLst>
                                          <p:attrName>style.visibility</p:attrName>
                                        </p:attrNameLst>
                                      </p:cBhvr>
                                      <p:to>
                                        <p:strVal val="visible"/>
                                      </p:to>
                                    </p:set>
                                    <p:anim calcmode="lin" valueType="num">
                                      <p:cBhvr additive="base">
                                        <p:cTn id="40" dur="500" fill="hold"/>
                                        <p:tgtEl>
                                          <p:spTgt spid="180"/>
                                        </p:tgtEl>
                                        <p:attrNameLst>
                                          <p:attrName>ppt_x</p:attrName>
                                        </p:attrNameLst>
                                      </p:cBhvr>
                                      <p:tavLst>
                                        <p:tav tm="0">
                                          <p:val>
                                            <p:strVal val="0-#ppt_w/2"/>
                                          </p:val>
                                        </p:tav>
                                        <p:tav tm="100000">
                                          <p:val>
                                            <p:strVal val="#ppt_x"/>
                                          </p:val>
                                        </p:tav>
                                      </p:tavLst>
                                    </p:anim>
                                    <p:anim calcmode="lin" valueType="num">
                                      <p:cBhvr additive="base">
                                        <p:cTn id="41" dur="500" fill="hold"/>
                                        <p:tgtEl>
                                          <p:spTgt spid="180"/>
                                        </p:tgtEl>
                                        <p:attrNameLst>
                                          <p:attrName>ppt_y</p:attrName>
                                        </p:attrNameLst>
                                      </p:cBhvr>
                                      <p:tavLst>
                                        <p:tav tm="0">
                                          <p:val>
                                            <p:strVal val="#ppt_y"/>
                                          </p:val>
                                        </p:tav>
                                        <p:tav tm="100000">
                                          <p:val>
                                            <p:strVal val="#ppt_y"/>
                                          </p:val>
                                        </p:tav>
                                      </p:tavLst>
                                    </p:anim>
                                  </p:childTnLst>
                                </p:cTn>
                              </p:par>
                              <p:par>
                                <p:cTn id="42" presetID="10" presetClass="entr" presetSubtype="0" fill="hold" grpId="0" nodeType="withEffect">
                                  <p:stCondLst>
                                    <p:cond delay="0"/>
                                  </p:stCondLst>
                                  <p:childTnLst>
                                    <p:set>
                                      <p:cBhvr>
                                        <p:cTn id="43" dur="1" fill="hold">
                                          <p:stCondLst>
                                            <p:cond delay="0"/>
                                          </p:stCondLst>
                                        </p:cTn>
                                        <p:tgtEl>
                                          <p:spTgt spid="326677"/>
                                        </p:tgtEl>
                                        <p:attrNameLst>
                                          <p:attrName>style.visibility</p:attrName>
                                        </p:attrNameLst>
                                      </p:cBhvr>
                                      <p:to>
                                        <p:strVal val="visible"/>
                                      </p:to>
                                    </p:set>
                                    <p:animEffect transition="in" filter="fade">
                                      <p:cBhvr>
                                        <p:cTn id="44" dur="500"/>
                                        <p:tgtEl>
                                          <p:spTgt spid="326677"/>
                                        </p:tgtEl>
                                      </p:cBhvr>
                                    </p:animEffect>
                                  </p:childTnLst>
                                </p:cTn>
                              </p:par>
                            </p:childTnLst>
                          </p:cTn>
                        </p:par>
                        <p:par>
                          <p:cTn id="45" fill="hold" nodeType="afterGroup">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326659"/>
                                        </p:tgtEl>
                                        <p:attrNameLst>
                                          <p:attrName>style.visibility</p:attrName>
                                        </p:attrNameLst>
                                      </p:cBhvr>
                                      <p:to>
                                        <p:strVal val="visible"/>
                                      </p:to>
                                    </p:set>
                                    <p:animEffect transition="in" filter="wipe(left)">
                                      <p:cBhvr>
                                        <p:cTn id="48" dur="500"/>
                                        <p:tgtEl>
                                          <p:spTgt spid="326659"/>
                                        </p:tgtEl>
                                      </p:cBhvr>
                                    </p:animEffect>
                                  </p:childTnLst>
                                </p:cTn>
                              </p:par>
                            </p:childTnLst>
                          </p:cTn>
                        </p:par>
                        <p:par>
                          <p:cTn id="49" fill="hold" nodeType="afterGroup">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wipe(left)">
                                      <p:cBhvr>
                                        <p:cTn id="52" dur="500"/>
                                        <p:tgtEl>
                                          <p:spTgt spid="176"/>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60"/>
                                        </p:tgtEl>
                                        <p:attrNameLst>
                                          <p:attrName>style.visibility</p:attrName>
                                        </p:attrNameLst>
                                      </p:cBhvr>
                                      <p:to>
                                        <p:strVal val="visible"/>
                                      </p:to>
                                    </p:set>
                                    <p:animEffect transition="in" filter="wipe(left)">
                                      <p:cBhvr>
                                        <p:cTn id="56" dur="500"/>
                                        <p:tgtEl>
                                          <p:spTgt spid="326660"/>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61"/>
                                        </p:tgtEl>
                                        <p:attrNameLst>
                                          <p:attrName>style.visibility</p:attrName>
                                        </p:attrNameLst>
                                      </p:cBhvr>
                                      <p:to>
                                        <p:strVal val="visible"/>
                                      </p:to>
                                    </p:set>
                                    <p:animEffect transition="in" filter="wipe(left)">
                                      <p:cBhvr>
                                        <p:cTn id="60" dur="500"/>
                                        <p:tgtEl>
                                          <p:spTgt spid="326661"/>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326662"/>
                                        </p:tgtEl>
                                        <p:attrNameLst>
                                          <p:attrName>style.visibility</p:attrName>
                                        </p:attrNameLst>
                                      </p:cBhvr>
                                      <p:to>
                                        <p:strVal val="visible"/>
                                      </p:to>
                                    </p:set>
                                    <p:animEffect transition="in" filter="wipe(left)">
                                      <p:cBhvr>
                                        <p:cTn id="64" dur="500"/>
                                        <p:tgtEl>
                                          <p:spTgt spid="326662"/>
                                        </p:tgtEl>
                                      </p:cBhvr>
                                    </p:animEffect>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98"/>
                                        </p:tgtEl>
                                        <p:attrNameLst>
                                          <p:attrName>style.visibility</p:attrName>
                                        </p:attrNameLst>
                                      </p:cBhvr>
                                      <p:to>
                                        <p:strVal val="visible"/>
                                      </p:to>
                                    </p:set>
                                    <p:animEffect transition="in" filter="wipe(left)">
                                      <p:cBhvr>
                                        <p:cTn id="72" dur="500"/>
                                        <p:tgtEl>
                                          <p:spTgt spid="326698"/>
                                        </p:tgtEl>
                                      </p:cBhvr>
                                    </p:animEffect>
                                  </p:childTnLst>
                                </p:cTn>
                              </p:par>
                            </p:childTnLst>
                          </p:cTn>
                        </p:par>
                        <p:par>
                          <p:cTn id="73" fill="hold">
                            <p:stCondLst>
                              <p:cond delay="8000"/>
                            </p:stCondLst>
                            <p:childTnLst>
                              <p:par>
                                <p:cTn id="74" presetID="2" presetClass="entr" presetSubtype="8" fill="hold" grpId="0" nodeType="afterEffect">
                                  <p:stCondLst>
                                    <p:cond delay="0"/>
                                  </p:stCondLst>
                                  <p:childTnLst>
                                    <p:set>
                                      <p:cBhvr>
                                        <p:cTn id="75" dur="1" fill="hold">
                                          <p:stCondLst>
                                            <p:cond delay="0"/>
                                          </p:stCondLst>
                                        </p:cTn>
                                        <p:tgtEl>
                                          <p:spTgt spid="326718"/>
                                        </p:tgtEl>
                                        <p:attrNameLst>
                                          <p:attrName>style.visibility</p:attrName>
                                        </p:attrNameLst>
                                      </p:cBhvr>
                                      <p:to>
                                        <p:strVal val="visible"/>
                                      </p:to>
                                    </p:set>
                                    <p:anim calcmode="lin" valueType="num">
                                      <p:cBhvr additive="base">
                                        <p:cTn id="76" dur="500" fill="hold"/>
                                        <p:tgtEl>
                                          <p:spTgt spid="326718"/>
                                        </p:tgtEl>
                                        <p:attrNameLst>
                                          <p:attrName>ppt_x</p:attrName>
                                        </p:attrNameLst>
                                      </p:cBhvr>
                                      <p:tavLst>
                                        <p:tav tm="0">
                                          <p:val>
                                            <p:strVal val="0-#ppt_w/2"/>
                                          </p:val>
                                        </p:tav>
                                        <p:tav tm="100000">
                                          <p:val>
                                            <p:strVal val="#ppt_x"/>
                                          </p:val>
                                        </p:tav>
                                      </p:tavLst>
                                    </p:anim>
                                    <p:anim calcmode="lin" valueType="num">
                                      <p:cBhvr additive="base">
                                        <p:cTn id="77" dur="500" fill="hold"/>
                                        <p:tgtEl>
                                          <p:spTgt spid="326718"/>
                                        </p:tgtEl>
                                        <p:attrNameLst>
                                          <p:attrName>ppt_y</p:attrName>
                                        </p:attrNameLst>
                                      </p:cBhvr>
                                      <p:tavLst>
                                        <p:tav tm="0">
                                          <p:val>
                                            <p:strVal val="#ppt_y"/>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99"/>
                                        </p:tgtEl>
                                        <p:attrNameLst>
                                          <p:attrName>style.visibility</p:attrName>
                                        </p:attrNameLst>
                                      </p:cBhvr>
                                      <p:to>
                                        <p:strVal val="visible"/>
                                      </p:to>
                                    </p:set>
                                    <p:animEffect transition="in" filter="fade">
                                      <p:cBhvr>
                                        <p:cTn id="80" dur="1000"/>
                                        <p:tgtEl>
                                          <p:spTgt spid="99"/>
                                        </p:tgtEl>
                                      </p:cBhvr>
                                    </p:animEffect>
                                    <p:anim calcmode="lin" valueType="num">
                                      <p:cBhvr>
                                        <p:cTn id="81" dur="1000" fill="hold"/>
                                        <p:tgtEl>
                                          <p:spTgt spid="99"/>
                                        </p:tgtEl>
                                        <p:attrNameLst>
                                          <p:attrName>ppt_x</p:attrName>
                                        </p:attrNameLst>
                                      </p:cBhvr>
                                      <p:tavLst>
                                        <p:tav tm="0">
                                          <p:val>
                                            <p:strVal val="#ppt_x"/>
                                          </p:val>
                                        </p:tav>
                                        <p:tav tm="100000">
                                          <p:val>
                                            <p:strVal val="#ppt_x"/>
                                          </p:val>
                                        </p:tav>
                                      </p:tavLst>
                                    </p:anim>
                                    <p:anim calcmode="lin" valueType="num">
                                      <p:cBhvr>
                                        <p:cTn id="82" dur="1000" fill="hold"/>
                                        <p:tgtEl>
                                          <p:spTgt spid="99"/>
                                        </p:tgtEl>
                                        <p:attrNameLst>
                                          <p:attrName>ppt_y</p:attrName>
                                        </p:attrNameLst>
                                      </p:cBhvr>
                                      <p:tavLst>
                                        <p:tav tm="0">
                                          <p:val>
                                            <p:strVal val="#ppt_y+.1"/>
                                          </p:val>
                                        </p:tav>
                                        <p:tav tm="100000">
                                          <p:val>
                                            <p:strVal val="#ppt_y"/>
                                          </p:val>
                                        </p:tav>
                                      </p:tavLst>
                                    </p:anim>
                                  </p:childTnLst>
                                </p:cTn>
                              </p:par>
                            </p:childTnLst>
                          </p:cTn>
                        </p:par>
                        <p:par>
                          <p:cTn id="83" fill="hold">
                            <p:stCondLst>
                              <p:cond delay="9000"/>
                            </p:stCondLst>
                            <p:childTnLst>
                              <p:par>
                                <p:cTn id="84" presetID="22" presetClass="entr" presetSubtype="8" fill="hold" grpId="0"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wipe(left)">
                                      <p:cBhvr>
                                        <p:cTn id="86" dur="500"/>
                                        <p:tgtEl>
                                          <p:spTgt spid="7"/>
                                        </p:tgtEl>
                                      </p:cBhvr>
                                    </p:animEffect>
                                  </p:childTnLst>
                                </p:cTn>
                              </p:par>
                            </p:childTnLst>
                          </p:cTn>
                        </p:par>
                        <p:par>
                          <p:cTn id="87" fill="hold">
                            <p:stCondLst>
                              <p:cond delay="9500"/>
                            </p:stCondLst>
                            <p:childTnLst>
                              <p:par>
                                <p:cTn id="88" presetID="22" presetClass="entr" presetSubtype="8"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left)">
                                      <p:cBhvr>
                                        <p:cTn id="90" dur="500"/>
                                        <p:tgtEl>
                                          <p:spTgt spid="16"/>
                                        </p:tgtEl>
                                      </p:cBhvr>
                                    </p:animEffect>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63"/>
                                        </p:tgtEl>
                                        <p:attrNameLst>
                                          <p:attrName>style.visibility</p:attrName>
                                        </p:attrNameLst>
                                      </p:cBhvr>
                                      <p:to>
                                        <p:strVal val="visible"/>
                                      </p:to>
                                    </p:set>
                                    <p:animEffect transition="in" filter="wipe(left)">
                                      <p:cBhvr>
                                        <p:cTn id="94" dur="500"/>
                                        <p:tgtEl>
                                          <p:spTgt spid="63"/>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Effect transition="in" filter="wipe(left)">
                                      <p:cBhvr>
                                        <p:cTn id="9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animBg="1"/>
      <p:bldP spid="326660" grpId="0" animBg="1"/>
      <p:bldP spid="326661" grpId="0" animBg="1"/>
      <p:bldP spid="326662" grpId="0" animBg="1"/>
      <p:bldP spid="326667" grpId="0" animBg="1"/>
      <p:bldP spid="326668" grpId="0" animBg="1"/>
      <p:bldP spid="326671" grpId="0" animBg="1"/>
      <p:bldP spid="326672" grpId="0" animBg="1"/>
      <p:bldP spid="326677" grpId="0"/>
      <p:bldP spid="176" grpId="0" animBg="1"/>
      <p:bldP spid="177" grpId="0" animBg="1"/>
      <p:bldP spid="326674" grpId="0"/>
      <p:bldP spid="180" grpId="0" animBg="1"/>
      <p:bldP spid="5" grpId="0" animBg="1"/>
      <p:bldP spid="326698" grpId="0" animBg="1"/>
      <p:bldP spid="326718" grpId="0" animBg="1"/>
      <p:bldP spid="326670" grpId="0" animBg="1"/>
      <p:bldP spid="7" grpId="0" animBg="1"/>
      <p:bldP spid="16" grpId="0" animBg="1"/>
      <p:bldP spid="62" grpId="0" animBg="1"/>
      <p:bldP spid="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6700" name="直線コネクタ 326699">
            <a:extLst>
              <a:ext uri="{FF2B5EF4-FFF2-40B4-BE49-F238E27FC236}">
                <a16:creationId xmlns:a16="http://schemas.microsoft.com/office/drawing/2014/main" id="{032AB985-B40D-B765-587D-659291DE1169}"/>
              </a:ext>
            </a:extLst>
          </p:cNvPr>
          <p:cNvCxnSpPr>
            <a:cxnSpLocks/>
          </p:cNvCxnSpPr>
          <p:nvPr/>
        </p:nvCxnSpPr>
        <p:spPr bwMode="auto">
          <a:xfrm>
            <a:off x="1348869" y="4004524"/>
            <a:ext cx="8439508" cy="0"/>
          </a:xfrm>
          <a:prstGeom prst="line">
            <a:avLst/>
          </a:prstGeom>
          <a:solidFill>
            <a:schemeClr val="bg1"/>
          </a:solidFill>
          <a:ln w="19050" cap="flat" cmpd="sng" algn="ctr">
            <a:solidFill>
              <a:schemeClr val="tx1"/>
            </a:solidFill>
            <a:prstDash val="dash"/>
            <a:round/>
            <a:headEnd type="none" w="med" len="med"/>
            <a:tailEnd type="none" w="med" len="med"/>
          </a:ln>
          <a:effectLst/>
        </p:spPr>
      </p:cxnSp>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611675" y="6186159"/>
            <a:ext cx="7973387" cy="516493"/>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深める」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781764" y="4178460"/>
            <a:ext cx="298954"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相談支援時の情報共有</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083896" y="4178459"/>
            <a:ext cx="304919"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支援のためのアセスメント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7155046" y="4231222"/>
            <a:ext cx="449381" cy="1904250"/>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7974448" y="4219667"/>
            <a:ext cx="461138" cy="190425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個別支援計画の実施</a:t>
            </a:r>
            <a:endParaRPr lang="en-US" altLang="ja-JP" sz="1292" dirty="0">
              <a:solidFill>
                <a:srgbClr val="000000"/>
              </a:solidFill>
              <a:latin typeface="Times New Roman" panose="02020603050405020304" pitchFamily="18" charset="0"/>
            </a:endParaRPr>
          </a:p>
          <a:p>
            <a:pPr algn="ctr" eaLnBrk="1" hangingPunct="1">
              <a:spcBef>
                <a:spcPts val="0"/>
              </a:spcBef>
              <a:buFontTx/>
              <a:buNone/>
            </a:pP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本人・家族・地域支援）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8625665" y="4686866"/>
            <a:ext cx="427892" cy="1427870"/>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9310848" y="4208062"/>
            <a:ext cx="300403" cy="195701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個別支援計画の変更</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0" y="-46291"/>
            <a:ext cx="6231873" cy="612507"/>
          </a:xfrm>
          <a:noFill/>
          <a:ln>
            <a:noFill/>
          </a:ln>
        </p:spPr>
        <p:txBody>
          <a:bodyPr>
            <a:noAutofit/>
          </a:bodyPr>
          <a:lstStyle/>
          <a:p>
            <a:pPr algn="ctr" eaLnBrk="1" hangingPunct="1">
              <a:defRPr/>
            </a:pPr>
            <a:r>
              <a:rPr lang="ja-JP" altLang="en-US" sz="3323" u="sng" dirty="0"/>
              <a:t>支援提供プロセスの</a:t>
            </a:r>
            <a:r>
              <a:rPr lang="ja-JP" altLang="en-US" sz="3323" u="sng"/>
              <a:t>連携イメージ</a:t>
            </a:r>
            <a:endParaRPr lang="ja-JP" altLang="en-US" sz="1846" b="1" u="sng" dirty="0"/>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629375" y="836712"/>
            <a:ext cx="7961464" cy="514102"/>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a:t>
            </a:r>
            <a:r>
              <a:rPr lang="ja-JP" altLang="en-US" sz="2585" i="1">
                <a:solidFill>
                  <a:srgbClr val="0000FF"/>
                </a:solidFill>
                <a:effectLst>
                  <a:outerShdw blurRad="38100" dist="38100" dir="2700000" algn="tl">
                    <a:srgbClr val="000000">
                      <a:alpha val="43137"/>
                    </a:srgbClr>
                  </a:outerShdw>
                </a:effectLst>
                <a:latin typeface="Times New Roman"/>
                <a:ea typeface="ＭＳ Ｐゴシック"/>
              </a:rPr>
              <a:t>つながる」</a:t>
            </a:r>
            <a:r>
              <a:rPr lang="en-US" altLang="ja-JP" sz="2585" i="1" dirty="0">
                <a:solidFill>
                  <a:srgbClr val="0000FF"/>
                </a:solidFill>
                <a:effectLst>
                  <a:outerShdw blurRad="38100" dist="38100" dir="2700000" algn="tl">
                    <a:srgbClr val="000000">
                      <a:alpha val="43137"/>
                    </a:srgbClr>
                  </a:outerShdw>
                </a:effectLst>
                <a:latin typeface="Times New Roman"/>
                <a:ea typeface="ＭＳ Ｐゴシック"/>
              </a:rPr>
              <a:t> </a:t>
            </a:r>
            <a:r>
              <a:rPr lang="ja-JP" altLang="en-US" sz="2585">
                <a:solidFill>
                  <a:srgbClr val="000000"/>
                </a:solidFill>
                <a:latin typeface="Times New Roman"/>
                <a:ea typeface="ＭＳ Ｐゴシック"/>
              </a:rPr>
              <a:t>支援</a:t>
            </a:r>
            <a:endParaRPr lang="ja-JP" altLang="en-US" sz="2585" dirty="0">
              <a:solidFill>
                <a:srgbClr val="000000"/>
              </a:solidFill>
              <a:latin typeface="Times New Roman"/>
              <a:ea typeface="ＭＳ Ｐゴシック"/>
            </a:endParaRP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8625665" y="1433195"/>
            <a:ext cx="427892" cy="2830001"/>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629375" y="1458431"/>
            <a:ext cx="398585" cy="2347053"/>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a:t>
            </a:r>
            <a:r>
              <a:rPr lang="en-US" altLang="ja-JP" sz="1292" dirty="0">
                <a:solidFill>
                  <a:srgbClr val="000000"/>
                </a:solidFill>
                <a:latin typeface="Times New Roman" panose="02020603050405020304" pitchFamily="18" charset="0"/>
              </a:rPr>
              <a:t> </a:t>
            </a: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7966939" y="1445715"/>
            <a:ext cx="430823" cy="2342210"/>
          </a:xfrm>
          <a:prstGeom prst="rect">
            <a:avLst/>
          </a:prstGeom>
          <a:solidFill>
            <a:srgbClr val="8EFA00">
              <a:alpha val="47078"/>
            </a:srgbClr>
          </a:solidFill>
          <a:ln w="38100">
            <a:solidFill>
              <a:srgbClr val="FF0000"/>
            </a:solidFill>
            <a:prstDash val="sysDash"/>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利用や家庭等の状況の把握</a:t>
            </a: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4344230" y="1438586"/>
            <a:ext cx="515815" cy="2379785"/>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2767115" y="1431437"/>
            <a:ext cx="637128" cy="2342211"/>
          </a:xfrm>
          <a:prstGeom prst="rect">
            <a:avLst/>
          </a:prstGeom>
          <a:solidFill>
            <a:srgbClr val="FFCCFF"/>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ニーズアセスメント</a:t>
            </a:r>
            <a:endParaRPr lang="en-US" altLang="ja-JP" sz="1292" dirty="0">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9310848" y="1412547"/>
            <a:ext cx="270378" cy="2344020"/>
          </a:xfrm>
          <a:prstGeom prst="rect">
            <a:avLst/>
          </a:prstGeom>
          <a:solidFill>
            <a:srgbClr val="FFCCFF"/>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利用計画の変更</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156184" y="5727913"/>
            <a:ext cx="119268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176" name="角丸四角形 175">
            <a:extLst>
              <a:ext uri="{FF2B5EF4-FFF2-40B4-BE49-F238E27FC236}">
                <a16:creationId xmlns:a16="http://schemas.microsoft.com/office/drawing/2014/main" id="{FDD5D45E-866E-4C9E-9F10-02B75D211A59}"/>
              </a:ext>
            </a:extLst>
          </p:cNvPr>
          <p:cNvSpPr/>
          <p:nvPr/>
        </p:nvSpPr>
        <p:spPr>
          <a:xfrm>
            <a:off x="6665576" y="4216717"/>
            <a:ext cx="235698" cy="1958611"/>
          </a:xfrm>
          <a:prstGeom prst="roundRect">
            <a:avLst/>
          </a:prstGeom>
          <a:solidFill>
            <a:srgbClr val="FFFF00"/>
          </a:solidFill>
          <a:ln w="25400">
            <a:solidFill>
              <a:srgbClr val="0000FF"/>
            </a:solidFill>
          </a:ln>
        </p:spPr>
        <p:style>
          <a:lnRef idx="1">
            <a:schemeClr val="accent6"/>
          </a:lnRef>
          <a:fillRef idx="2">
            <a:schemeClr val="accent6"/>
          </a:fillRef>
          <a:effectRef idx="1">
            <a:schemeClr val="accent6"/>
          </a:effectRef>
          <a:fontRef idx="minor">
            <a:schemeClr val="dk1"/>
          </a:fontRef>
        </p:style>
        <p:txBody>
          <a:bodyPr vert="eaVert" anchor="ctr"/>
          <a:lstStyle/>
          <a:p>
            <a:pPr algn="ctr" eaLnBrk="1" hangingPunct="1">
              <a:defRPr/>
            </a:pPr>
            <a:r>
              <a:rPr lang="ja-JP" altLang="en-US" sz="1400">
                <a:solidFill>
                  <a:srgbClr val="000000"/>
                </a:solidFill>
              </a:rPr>
              <a:t>担当者等会議</a:t>
            </a:r>
            <a:endParaRPr lang="ja-JP" altLang="en-US" sz="1400" dirty="0">
              <a:solidFill>
                <a:srgbClr val="000000"/>
              </a:solidFill>
            </a:endParaRP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6433729" y="1422237"/>
            <a:ext cx="641222" cy="2379785"/>
          </a:xfrm>
          <a:prstGeom prst="rect">
            <a:avLst/>
          </a:prstGeom>
          <a:solidFill>
            <a:srgbClr val="FFCCFF"/>
          </a:solidFill>
          <a:ln w="38100">
            <a:solidFill>
              <a:srgbClr val="FF85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サービス担当者会議後の、</a:t>
            </a:r>
            <a:endParaRPr lang="en-US" altLang="ja-JP" sz="1292" dirty="0">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181" name="角丸四角形 180">
            <a:extLst>
              <a:ext uri="{FF2B5EF4-FFF2-40B4-BE49-F238E27FC236}">
                <a16:creationId xmlns:a16="http://schemas.microsoft.com/office/drawing/2014/main" id="{8A42A847-6614-4C11-9058-C13167B23366}"/>
              </a:ext>
            </a:extLst>
          </p:cNvPr>
          <p:cNvSpPr/>
          <p:nvPr/>
        </p:nvSpPr>
        <p:spPr>
          <a:xfrm>
            <a:off x="5070414" y="1462486"/>
            <a:ext cx="429356" cy="2347413"/>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dirty="0">
                <a:solidFill>
                  <a:srgbClr val="000000"/>
                </a:solidFill>
              </a:rPr>
              <a:t>支給決定</a:t>
            </a:r>
          </a:p>
        </p:txBody>
      </p: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27" t="17675" r="9213" b="9137"/>
          <a:stretch/>
        </p:blipFill>
        <p:spPr bwMode="auto">
          <a:xfrm>
            <a:off x="141048" y="5026122"/>
            <a:ext cx="1207820" cy="76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528" y="1663070"/>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4221602" y="5447347"/>
            <a:ext cx="711344" cy="507754"/>
          </a:xfrm>
          <a:prstGeom prst="wedgeRoundRectCallout">
            <a:avLst>
              <a:gd name="adj1" fmla="val -54785"/>
              <a:gd name="adj2" fmla="val -65244"/>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t>ここは</a:t>
            </a:r>
            <a:endParaRPr lang="en-US" altLang="ja-JP" sz="1477" dirty="0"/>
          </a:p>
          <a:p>
            <a:pPr algn="ctr" eaLnBrk="1" hangingPunct="1">
              <a:defRPr/>
            </a:pPr>
            <a:r>
              <a:rPr lang="ja-JP" altLang="en-US" sz="1477" dirty="0"/>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6656585" y="118882"/>
            <a:ext cx="3142239" cy="600164"/>
          </a:xfrm>
          <a:prstGeom prst="rect">
            <a:avLst/>
          </a:prstGeom>
          <a:noFill/>
          <a:ln w="9525">
            <a:solidFill>
              <a:schemeClr val="tx1"/>
            </a:solidFill>
            <a:miter lim="800000"/>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a:t>
            </a:r>
            <a:r>
              <a:rPr lang="ja-JP" altLang="en-US" sz="1100">
                <a:latin typeface="ＤＨＰ平成ゴシックW5" pitchFamily="50" charset="-128"/>
                <a:ea typeface="ＤＨＰ平成ゴシックW5" pitchFamily="50" charset="-128"/>
              </a:rPr>
              <a:t>分野講義</a:t>
            </a:r>
            <a:endParaRPr lang="en-US" altLang="ja-JP" sz="1100" dirty="0">
              <a:latin typeface="ＤＨＰ平成ゴシックW5" pitchFamily="50" charset="-128"/>
              <a:ea typeface="ＤＨＰ平成ゴシックW5" pitchFamily="50" charset="-128"/>
            </a:endParaRPr>
          </a:p>
          <a:p>
            <a:pPr eaLnBrk="1" hangingPunct="1">
              <a:spcBef>
                <a:spcPct val="0"/>
              </a:spcBef>
              <a:buFontTx/>
              <a:buNone/>
            </a:pPr>
            <a:r>
              <a:rPr lang="ja-JP" altLang="en-US" sz="1100">
                <a:latin typeface="ＤＨＰ平成ゴシックW5" pitchFamily="50" charset="-128"/>
                <a:ea typeface="ＤＨＰ平成ゴシックW5" pitchFamily="50" charset="-128"/>
              </a:rPr>
              <a:t>「</a:t>
            </a:r>
            <a:r>
              <a:rPr lang="ja-JP" altLang="en-US" sz="1100" dirty="0">
                <a:latin typeface="ＤＨＰ平成ゴシックW5" pitchFamily="50" charset="-128"/>
                <a:ea typeface="ＤＨＰ平成ゴシックW5" pitchFamily="50" charset="-128"/>
              </a:rPr>
              <a:t>児童発達支援管理者と</a:t>
            </a:r>
            <a:r>
              <a:rPr lang="ja-JP" altLang="en-US" sz="1100" dirty="0">
                <a:solidFill>
                  <a:srgbClr val="0C0A08"/>
                </a:solidFill>
                <a:latin typeface="ＤＨＰ平成ゴシックW5" pitchFamily="50" charset="-128"/>
                <a:ea typeface="ＤＨＰ平成ゴシックW5" pitchFamily="50" charset="-128"/>
              </a:rPr>
              <a:t>障害児相談</a:t>
            </a:r>
            <a:r>
              <a:rPr lang="ja-JP" altLang="en-US" sz="1100">
                <a:solidFill>
                  <a:srgbClr val="0C0A08"/>
                </a:solidFill>
                <a:latin typeface="ＤＨＰ平成ゴシックW5" pitchFamily="50" charset="-128"/>
                <a:ea typeface="ＤＨＰ平成ゴシックW5" pitchFamily="50" charset="-128"/>
              </a:rPr>
              <a:t>支援専門員</a:t>
            </a:r>
            <a:endParaRPr lang="en-US" altLang="ja-JP" sz="1100" dirty="0">
              <a:solidFill>
                <a:srgbClr val="0C0A08"/>
              </a:solidFill>
              <a:latin typeface="ＤＨＰ平成ゴシックW5" pitchFamily="50" charset="-128"/>
              <a:ea typeface="ＤＨＰ平成ゴシックW5" pitchFamily="50" charset="-128"/>
            </a:endParaRPr>
          </a:p>
          <a:p>
            <a:pPr eaLnBrk="1" hangingPunct="1">
              <a:spcBef>
                <a:spcPct val="0"/>
              </a:spcBef>
              <a:buFontTx/>
              <a:buNone/>
            </a:pPr>
            <a:r>
              <a:rPr lang="ja-JP" altLang="en-US" sz="1100">
                <a:solidFill>
                  <a:srgbClr val="0C0A08"/>
                </a:solidFill>
                <a:latin typeface="ＤＨＰ平成ゴシックW5" pitchFamily="50" charset="-128"/>
                <a:ea typeface="ＤＨＰ平成ゴシックW5" pitchFamily="50" charset="-128"/>
              </a:rPr>
              <a:t>の</a:t>
            </a:r>
            <a:r>
              <a:rPr lang="ja-JP" altLang="en-US" sz="1100" dirty="0">
                <a:solidFill>
                  <a:srgbClr val="0C0A08"/>
                </a:solidFill>
                <a:latin typeface="ＤＨＰ平成ゴシックW5" pitchFamily="50" charset="-128"/>
                <a:ea typeface="ＤＨＰ平成ゴシックW5" pitchFamily="50" charset="-128"/>
              </a:rPr>
              <a:t>関係と</a:t>
            </a:r>
            <a:r>
              <a:rPr lang="ja-JP" altLang="en-US" sz="1100">
                <a:solidFill>
                  <a:srgbClr val="0C0A08"/>
                </a:solidFill>
                <a:latin typeface="ＤＨＰ平成ゴシックW5" pitchFamily="50" charset="-128"/>
                <a:ea typeface="ＤＨＰ平成ゴシックW5" pitchFamily="50" charset="-128"/>
              </a:rPr>
              <a:t>役割」に筆者が加筆・修正</a:t>
            </a:r>
            <a:endParaRPr lang="ja-JP" altLang="en-US" sz="1100" dirty="0"/>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140261" y="2523796"/>
            <a:ext cx="95371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dirty="0">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00313" y="4175735"/>
            <a:ext cx="855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ＭＳ ゴシック" panose="020B0609070205080204" pitchFamily="49" charset="-128"/>
                <a:ea typeface="ＭＳ ゴシック" panose="020B0609070205080204" pitchFamily="49" charset="-128"/>
              </a:rPr>
              <a:t>Ａさんと保護者</a:t>
            </a:r>
            <a:r>
              <a:rPr lang="en-US" altLang="ja-JP" sz="1200" dirty="0">
                <a:solidFill>
                  <a:srgbClr val="000000"/>
                </a:solidFill>
                <a:latin typeface="Times New Roman" panose="02020603050405020304" pitchFamily="18" charset="0"/>
              </a:rPr>
              <a:t> </a:t>
            </a:r>
            <a:endParaRPr lang="ja-JP" altLang="en-US" sz="1200" dirty="0">
              <a:solidFill>
                <a:srgbClr val="000000"/>
              </a:solidFill>
              <a:latin typeface="Times New Roman" panose="02020603050405020304" pitchFamily="18" charset="0"/>
            </a:endParaRP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53235" y="1362203"/>
            <a:ext cx="1342674" cy="329038"/>
          </a:xfrm>
          <a:prstGeom prst="wedgeRoundRectCallout">
            <a:avLst>
              <a:gd name="adj1" fmla="val -1686"/>
              <a:gd name="adj2" fmla="val 75964"/>
              <a:gd name="adj3" fmla="val 16667"/>
            </a:avLst>
          </a:prstGeom>
          <a:solidFill>
            <a:srgbClr val="FFCCFF"/>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トータルプラン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pic>
        <p:nvPicPr>
          <p:cNvPr id="2050" name="Picture 2" descr="喜ぶ家族のイラスト">
            <a:extLst>
              <a:ext uri="{FF2B5EF4-FFF2-40B4-BE49-F238E27FC236}">
                <a16:creationId xmlns:a16="http://schemas.microsoft.com/office/drawing/2014/main" id="{AEEDF498-F895-00AE-0297-A1CE1683B8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25" y="3418909"/>
            <a:ext cx="1278424" cy="9176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1">
            <a:extLst>
              <a:ext uri="{FF2B5EF4-FFF2-40B4-BE49-F238E27FC236}">
                <a16:creationId xmlns:a16="http://schemas.microsoft.com/office/drawing/2014/main" id="{C0CD702A-3C80-73C9-BB3D-477B62889F2B}"/>
              </a:ext>
            </a:extLst>
          </p:cNvPr>
          <p:cNvSpPr>
            <a:spLocks noChangeArrowheads="1"/>
          </p:cNvSpPr>
          <p:nvPr/>
        </p:nvSpPr>
        <p:spPr bwMode="auto">
          <a:xfrm>
            <a:off x="5792910" y="4628534"/>
            <a:ext cx="495188" cy="1519138"/>
          </a:xfrm>
          <a:prstGeom prst="rect">
            <a:avLst/>
          </a:prstGeom>
          <a:solidFill>
            <a:srgbClr val="FFFF99"/>
          </a:solidFill>
          <a:ln w="9525">
            <a:solidFill>
              <a:srgbClr val="0432FF"/>
            </a:solidFill>
            <a:miter lim="800000"/>
            <a:headEnd/>
            <a:tailEnd/>
          </a:ln>
        </p:spPr>
        <p:txBody>
          <a:bodyPr vert="eaVert" wrap="none"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en-US" sz="1400">
                <a:solidFill>
                  <a:srgbClr val="000000"/>
                </a:solidFill>
                <a:latin typeface="Times New Roman" panose="02020603050405020304" pitchFamily="18" charset="0"/>
              </a:rPr>
              <a:t>個別支援計画原案</a:t>
            </a:r>
          </a:p>
        </p:txBody>
      </p:sp>
      <p:cxnSp>
        <p:nvCxnSpPr>
          <p:cNvPr id="8" name="直線矢印コネクタ 7">
            <a:extLst>
              <a:ext uri="{FF2B5EF4-FFF2-40B4-BE49-F238E27FC236}">
                <a16:creationId xmlns:a16="http://schemas.microsoft.com/office/drawing/2014/main" id="{A012D4B3-FF45-F574-C7BD-5E66B4FE04EA}"/>
              </a:ext>
            </a:extLst>
          </p:cNvPr>
          <p:cNvCxnSpPr>
            <a:cxnSpLocks/>
          </p:cNvCxnSpPr>
          <p:nvPr/>
        </p:nvCxnSpPr>
        <p:spPr bwMode="auto">
          <a:xfrm>
            <a:off x="2981793" y="3783905"/>
            <a:ext cx="0" cy="38203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13" name="直線矢印コネクタ 12">
            <a:extLst>
              <a:ext uri="{FF2B5EF4-FFF2-40B4-BE49-F238E27FC236}">
                <a16:creationId xmlns:a16="http://schemas.microsoft.com/office/drawing/2014/main" id="{605768FE-99C7-013C-C3E7-DAAD5BF9C456}"/>
              </a:ext>
            </a:extLst>
          </p:cNvPr>
          <p:cNvCxnSpPr>
            <a:cxnSpLocks/>
          </p:cNvCxnSpPr>
          <p:nvPr/>
        </p:nvCxnSpPr>
        <p:spPr bwMode="auto">
          <a:xfrm>
            <a:off x="3404243" y="2779457"/>
            <a:ext cx="265859"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4" name="直線矢印コネクタ 13">
            <a:extLst>
              <a:ext uri="{FF2B5EF4-FFF2-40B4-BE49-F238E27FC236}">
                <a16:creationId xmlns:a16="http://schemas.microsoft.com/office/drawing/2014/main" id="{7D16A374-E1DC-E511-FCA8-0D8B777FC6CF}"/>
              </a:ext>
            </a:extLst>
          </p:cNvPr>
          <p:cNvCxnSpPr>
            <a:cxnSpLocks/>
            <a:stCxn id="326659" idx="3"/>
          </p:cNvCxnSpPr>
          <p:nvPr/>
        </p:nvCxnSpPr>
        <p:spPr bwMode="auto">
          <a:xfrm>
            <a:off x="3388815" y="5156966"/>
            <a:ext cx="281287" cy="1007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6" name="直線矢印コネクタ 15">
            <a:extLst>
              <a:ext uri="{FF2B5EF4-FFF2-40B4-BE49-F238E27FC236}">
                <a16:creationId xmlns:a16="http://schemas.microsoft.com/office/drawing/2014/main" id="{BD5948FA-A6E4-1F88-E3B7-EE79A7F34C1D}"/>
              </a:ext>
            </a:extLst>
          </p:cNvPr>
          <p:cNvCxnSpPr>
            <a:cxnSpLocks/>
          </p:cNvCxnSpPr>
          <p:nvPr/>
        </p:nvCxnSpPr>
        <p:spPr bwMode="auto">
          <a:xfrm>
            <a:off x="4098975" y="2781215"/>
            <a:ext cx="245255"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8" name="直線矢印コネクタ 17">
            <a:extLst>
              <a:ext uri="{FF2B5EF4-FFF2-40B4-BE49-F238E27FC236}">
                <a16:creationId xmlns:a16="http://schemas.microsoft.com/office/drawing/2014/main" id="{D75ACA73-676E-0A6E-5367-C3FC644C0029}"/>
              </a:ext>
            </a:extLst>
          </p:cNvPr>
          <p:cNvCxnSpPr>
            <a:cxnSpLocks/>
          </p:cNvCxnSpPr>
          <p:nvPr/>
        </p:nvCxnSpPr>
        <p:spPr bwMode="auto">
          <a:xfrm>
            <a:off x="4860045"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2" name="直線矢印コネクタ 21">
            <a:extLst>
              <a:ext uri="{FF2B5EF4-FFF2-40B4-BE49-F238E27FC236}">
                <a16:creationId xmlns:a16="http://schemas.microsoft.com/office/drawing/2014/main" id="{AD0A8D72-18FF-0B01-D3C0-76AB68DCC44A}"/>
              </a:ext>
            </a:extLst>
          </p:cNvPr>
          <p:cNvCxnSpPr>
            <a:cxnSpLocks/>
          </p:cNvCxnSpPr>
          <p:nvPr/>
        </p:nvCxnSpPr>
        <p:spPr bwMode="auto">
          <a:xfrm>
            <a:off x="5516457" y="2799999"/>
            <a:ext cx="256957"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B4FAD3AF-DAA6-7ED3-4591-44AC8446D2E0}"/>
              </a:ext>
            </a:extLst>
          </p:cNvPr>
          <p:cNvCxnSpPr>
            <a:cxnSpLocks/>
          </p:cNvCxnSpPr>
          <p:nvPr/>
        </p:nvCxnSpPr>
        <p:spPr bwMode="auto">
          <a:xfrm>
            <a:off x="4081729" y="5168796"/>
            <a:ext cx="1153392"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1" name="直線矢印コネクタ 30">
            <a:extLst>
              <a:ext uri="{FF2B5EF4-FFF2-40B4-BE49-F238E27FC236}">
                <a16:creationId xmlns:a16="http://schemas.microsoft.com/office/drawing/2014/main" id="{6A417022-110A-DB97-5351-6F5AC749FC45}"/>
              </a:ext>
            </a:extLst>
          </p:cNvPr>
          <p:cNvCxnSpPr>
            <a:cxnSpLocks/>
          </p:cNvCxnSpPr>
          <p:nvPr/>
        </p:nvCxnSpPr>
        <p:spPr bwMode="auto">
          <a:xfrm>
            <a:off x="6138157" y="4274027"/>
            <a:ext cx="0" cy="374204"/>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9" name="直線矢印コネクタ 38">
            <a:extLst>
              <a:ext uri="{FF2B5EF4-FFF2-40B4-BE49-F238E27FC236}">
                <a16:creationId xmlns:a16="http://schemas.microsoft.com/office/drawing/2014/main" id="{8331DC87-8D6C-C954-089E-FD864364BFDD}"/>
              </a:ext>
            </a:extLst>
          </p:cNvPr>
          <p:cNvCxnSpPr>
            <a:cxnSpLocks/>
          </p:cNvCxnSpPr>
          <p:nvPr/>
        </p:nvCxnSpPr>
        <p:spPr bwMode="auto">
          <a:xfrm>
            <a:off x="6131563" y="2781215"/>
            <a:ext cx="3021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1" name="直線矢印コネクタ 40">
            <a:extLst>
              <a:ext uri="{FF2B5EF4-FFF2-40B4-BE49-F238E27FC236}">
                <a16:creationId xmlns:a16="http://schemas.microsoft.com/office/drawing/2014/main" id="{03DC627C-A839-C75B-1754-FEF65B2DD907}"/>
              </a:ext>
            </a:extLst>
          </p:cNvPr>
          <p:cNvCxnSpPr>
            <a:cxnSpLocks/>
          </p:cNvCxnSpPr>
          <p:nvPr/>
        </p:nvCxnSpPr>
        <p:spPr bwMode="auto">
          <a:xfrm>
            <a:off x="7074951" y="2768799"/>
            <a:ext cx="899497" cy="12416"/>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3" name="直線矢印コネクタ 42">
            <a:extLst>
              <a:ext uri="{FF2B5EF4-FFF2-40B4-BE49-F238E27FC236}">
                <a16:creationId xmlns:a16="http://schemas.microsoft.com/office/drawing/2014/main" id="{814E3511-2859-B91F-75CE-DB52DEC35732}"/>
              </a:ext>
            </a:extLst>
          </p:cNvPr>
          <p:cNvCxnSpPr>
            <a:cxnSpLocks/>
          </p:cNvCxnSpPr>
          <p:nvPr/>
        </p:nvCxnSpPr>
        <p:spPr bwMode="auto">
          <a:xfrm>
            <a:off x="8397762" y="2781215"/>
            <a:ext cx="227903"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5" name="直線矢印コネクタ 44">
            <a:extLst>
              <a:ext uri="{FF2B5EF4-FFF2-40B4-BE49-F238E27FC236}">
                <a16:creationId xmlns:a16="http://schemas.microsoft.com/office/drawing/2014/main" id="{35ADB373-1613-5887-29F6-09E193C23952}"/>
              </a:ext>
            </a:extLst>
          </p:cNvPr>
          <p:cNvCxnSpPr>
            <a:cxnSpLocks/>
          </p:cNvCxnSpPr>
          <p:nvPr/>
        </p:nvCxnSpPr>
        <p:spPr bwMode="auto">
          <a:xfrm>
            <a:off x="9053557" y="2799999"/>
            <a:ext cx="257291"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49" name="直線矢印コネクタ 48">
            <a:extLst>
              <a:ext uri="{FF2B5EF4-FFF2-40B4-BE49-F238E27FC236}">
                <a16:creationId xmlns:a16="http://schemas.microsoft.com/office/drawing/2014/main" id="{CB0F96ED-B2F2-CCA9-2F37-1558E615E212}"/>
              </a:ext>
            </a:extLst>
          </p:cNvPr>
          <p:cNvCxnSpPr>
            <a:cxnSpLocks/>
          </p:cNvCxnSpPr>
          <p:nvPr/>
        </p:nvCxnSpPr>
        <p:spPr bwMode="auto">
          <a:xfrm>
            <a:off x="7604427" y="5215620"/>
            <a:ext cx="388505" cy="1839"/>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0" name="直線矢印コネクタ 49">
            <a:extLst>
              <a:ext uri="{FF2B5EF4-FFF2-40B4-BE49-F238E27FC236}">
                <a16:creationId xmlns:a16="http://schemas.microsoft.com/office/drawing/2014/main" id="{5E25C6FB-F72E-A7DD-6838-8E13854D14ED}"/>
              </a:ext>
            </a:extLst>
          </p:cNvPr>
          <p:cNvCxnSpPr>
            <a:cxnSpLocks/>
          </p:cNvCxnSpPr>
          <p:nvPr/>
        </p:nvCxnSpPr>
        <p:spPr bwMode="auto">
          <a:xfrm>
            <a:off x="8435587" y="5218915"/>
            <a:ext cx="201237" cy="1652"/>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1" name="直線矢印コネクタ 50">
            <a:extLst>
              <a:ext uri="{FF2B5EF4-FFF2-40B4-BE49-F238E27FC236}">
                <a16:creationId xmlns:a16="http://schemas.microsoft.com/office/drawing/2014/main" id="{C9126ADF-E0A6-FDE4-2D1C-68EB24308DE6}"/>
              </a:ext>
            </a:extLst>
          </p:cNvPr>
          <p:cNvCxnSpPr>
            <a:cxnSpLocks/>
          </p:cNvCxnSpPr>
          <p:nvPr/>
        </p:nvCxnSpPr>
        <p:spPr bwMode="auto">
          <a:xfrm>
            <a:off x="9053557" y="5237857"/>
            <a:ext cx="25729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55" name="直線矢印コネクタ 54">
            <a:extLst>
              <a:ext uri="{FF2B5EF4-FFF2-40B4-BE49-F238E27FC236}">
                <a16:creationId xmlns:a16="http://schemas.microsoft.com/office/drawing/2014/main" id="{9C06CF5C-48C5-7AC6-40F9-30C480B17F04}"/>
              </a:ext>
            </a:extLst>
          </p:cNvPr>
          <p:cNvCxnSpPr>
            <a:cxnSpLocks/>
          </p:cNvCxnSpPr>
          <p:nvPr/>
        </p:nvCxnSpPr>
        <p:spPr bwMode="auto">
          <a:xfrm flipV="1">
            <a:off x="8097995" y="3788107"/>
            <a:ext cx="0" cy="403822"/>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6" name="直線矢印コネクタ 55">
            <a:extLst>
              <a:ext uri="{FF2B5EF4-FFF2-40B4-BE49-F238E27FC236}">
                <a16:creationId xmlns:a16="http://schemas.microsoft.com/office/drawing/2014/main" id="{F2F200CE-7DBD-2537-3624-B1E67AA5D29C}"/>
              </a:ext>
            </a:extLst>
          </p:cNvPr>
          <p:cNvCxnSpPr>
            <a:cxnSpLocks/>
          </p:cNvCxnSpPr>
          <p:nvPr/>
        </p:nvCxnSpPr>
        <p:spPr bwMode="auto">
          <a:xfrm>
            <a:off x="8275203" y="3816308"/>
            <a:ext cx="0" cy="41330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7" name="直線矢印コネクタ 56">
            <a:extLst>
              <a:ext uri="{FF2B5EF4-FFF2-40B4-BE49-F238E27FC236}">
                <a16:creationId xmlns:a16="http://schemas.microsoft.com/office/drawing/2014/main" id="{74D69C02-407F-EEFE-8FB9-08DB0ADDDE34}"/>
              </a:ext>
            </a:extLst>
          </p:cNvPr>
          <p:cNvCxnSpPr>
            <a:cxnSpLocks/>
          </p:cNvCxnSpPr>
          <p:nvPr/>
        </p:nvCxnSpPr>
        <p:spPr bwMode="auto">
          <a:xfrm flipV="1">
            <a:off x="8719416" y="4294838"/>
            <a:ext cx="0" cy="392028"/>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8" name="直線矢印コネクタ 57">
            <a:extLst>
              <a:ext uri="{FF2B5EF4-FFF2-40B4-BE49-F238E27FC236}">
                <a16:creationId xmlns:a16="http://schemas.microsoft.com/office/drawing/2014/main" id="{DCCECF13-5A20-E1BC-8F5F-5C81399C8B65}"/>
              </a:ext>
            </a:extLst>
          </p:cNvPr>
          <p:cNvCxnSpPr>
            <a:cxnSpLocks/>
          </p:cNvCxnSpPr>
          <p:nvPr/>
        </p:nvCxnSpPr>
        <p:spPr bwMode="auto">
          <a:xfrm>
            <a:off x="8872378" y="4288156"/>
            <a:ext cx="0" cy="423670"/>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59" name="直線矢印コネクタ 58">
            <a:extLst>
              <a:ext uri="{FF2B5EF4-FFF2-40B4-BE49-F238E27FC236}">
                <a16:creationId xmlns:a16="http://schemas.microsoft.com/office/drawing/2014/main" id="{D9ACEBB8-B458-1393-2E94-9DD42277857F}"/>
              </a:ext>
            </a:extLst>
          </p:cNvPr>
          <p:cNvCxnSpPr>
            <a:cxnSpLocks/>
          </p:cNvCxnSpPr>
          <p:nvPr/>
        </p:nvCxnSpPr>
        <p:spPr bwMode="auto">
          <a:xfrm flipV="1">
            <a:off x="5935610" y="4274027"/>
            <a:ext cx="0" cy="354507"/>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cxnSp>
        <p:nvCxnSpPr>
          <p:cNvPr id="326678" name="直線矢印コネクタ 326677">
            <a:extLst>
              <a:ext uri="{FF2B5EF4-FFF2-40B4-BE49-F238E27FC236}">
                <a16:creationId xmlns:a16="http://schemas.microsoft.com/office/drawing/2014/main" id="{71DAD7FD-8FCA-67CE-D48B-6FBAEE5B9036}"/>
              </a:ext>
            </a:extLst>
          </p:cNvPr>
          <p:cNvCxnSpPr>
            <a:cxnSpLocks/>
          </p:cNvCxnSpPr>
          <p:nvPr/>
        </p:nvCxnSpPr>
        <p:spPr bwMode="auto">
          <a:xfrm>
            <a:off x="5524366" y="5168796"/>
            <a:ext cx="268411"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326682" name="直線矢印コネクタ 326681">
            <a:extLst>
              <a:ext uri="{FF2B5EF4-FFF2-40B4-BE49-F238E27FC236}">
                <a16:creationId xmlns:a16="http://schemas.microsoft.com/office/drawing/2014/main" id="{047D6350-14E3-AFB0-B3BC-82AC6FD8B13E}"/>
              </a:ext>
            </a:extLst>
          </p:cNvPr>
          <p:cNvCxnSpPr>
            <a:cxnSpLocks/>
          </p:cNvCxnSpPr>
          <p:nvPr/>
        </p:nvCxnSpPr>
        <p:spPr bwMode="auto">
          <a:xfrm>
            <a:off x="6288098" y="5190734"/>
            <a:ext cx="377478"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98" name="Rectangle 28">
            <a:extLst>
              <a:ext uri="{FF2B5EF4-FFF2-40B4-BE49-F238E27FC236}">
                <a16:creationId xmlns:a16="http://schemas.microsoft.com/office/drawing/2014/main" id="{37906ABF-822A-9B15-874D-CF905267BEC1}"/>
              </a:ext>
            </a:extLst>
          </p:cNvPr>
          <p:cNvSpPr>
            <a:spLocks noChangeArrowheads="1"/>
          </p:cNvSpPr>
          <p:nvPr/>
        </p:nvSpPr>
        <p:spPr bwMode="auto">
          <a:xfrm>
            <a:off x="1611676" y="4248571"/>
            <a:ext cx="429357" cy="1907047"/>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　　　　　利　用　相　談</a:t>
            </a:r>
          </a:p>
        </p:txBody>
      </p:sp>
      <p:sp>
        <p:nvSpPr>
          <p:cNvPr id="326709" name="角丸四角形吹き出し 326708">
            <a:extLst>
              <a:ext uri="{FF2B5EF4-FFF2-40B4-BE49-F238E27FC236}">
                <a16:creationId xmlns:a16="http://schemas.microsoft.com/office/drawing/2014/main" id="{B7DDE961-0891-FA15-3A12-DF36B9551960}"/>
              </a:ext>
            </a:extLst>
          </p:cNvPr>
          <p:cNvSpPr/>
          <p:nvPr/>
        </p:nvSpPr>
        <p:spPr bwMode="auto">
          <a:xfrm>
            <a:off x="4349849" y="4070752"/>
            <a:ext cx="1304475" cy="666339"/>
          </a:xfrm>
          <a:prstGeom prst="wedgeRoundRectCallout">
            <a:avLst>
              <a:gd name="adj1" fmla="val 79701"/>
              <a:gd name="adj2" fmla="val 4621"/>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indent="9525" eaLnBrk="1" hangingPunct="1">
              <a:defRPr/>
            </a:pPr>
            <a:r>
              <a:rPr lang="ja-JP" altLang="en-US"/>
              <a:t>・支援チーム結成</a:t>
            </a:r>
            <a:endParaRPr lang="en-US" altLang="ja-JP" dirty="0"/>
          </a:p>
          <a:p>
            <a:pPr indent="9525" eaLnBrk="1" hangingPunct="1">
              <a:defRPr/>
            </a:pPr>
            <a:r>
              <a:rPr lang="ja-JP" altLang="en-US"/>
              <a:t>・最終思い合わせ</a:t>
            </a:r>
            <a:endParaRPr lang="en-US" altLang="ja-JP" dirty="0"/>
          </a:p>
          <a:p>
            <a:pPr indent="9525" eaLnBrk="1" hangingPunct="1">
              <a:defRPr/>
            </a:pPr>
            <a:r>
              <a:rPr lang="ja-JP" altLang="en-US"/>
              <a:t>・役割分担明確化</a:t>
            </a:r>
            <a:endParaRPr lang="ja-JP" altLang="en-US" dirty="0"/>
          </a:p>
        </p:txBody>
      </p:sp>
      <p:sp>
        <p:nvSpPr>
          <p:cNvPr id="326710" name="角丸四角形吹き出し 326709">
            <a:extLst>
              <a:ext uri="{FF2B5EF4-FFF2-40B4-BE49-F238E27FC236}">
                <a16:creationId xmlns:a16="http://schemas.microsoft.com/office/drawing/2014/main" id="{645044D6-9550-A6AA-2970-AC5E88AB2018}"/>
              </a:ext>
            </a:extLst>
          </p:cNvPr>
          <p:cNvSpPr/>
          <p:nvPr/>
        </p:nvSpPr>
        <p:spPr bwMode="auto">
          <a:xfrm>
            <a:off x="7221617" y="3238920"/>
            <a:ext cx="810850" cy="608590"/>
          </a:xfrm>
          <a:prstGeom prst="wedgeRoundRectCallout">
            <a:avLst>
              <a:gd name="adj1" fmla="val 68066"/>
              <a:gd name="adj2" fmla="val 8239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平常時及び</a:t>
            </a:r>
            <a:endParaRPr lang="en-US" altLang="ja-JP" dirty="0"/>
          </a:p>
          <a:p>
            <a:pPr algn="ctr" eaLnBrk="1" hangingPunct="1">
              <a:defRPr/>
            </a:pPr>
            <a:r>
              <a:rPr lang="ja-JP" altLang="en-US"/>
              <a:t>状況や意向</a:t>
            </a:r>
            <a:endParaRPr lang="en-US" altLang="ja-JP" dirty="0"/>
          </a:p>
          <a:p>
            <a:pPr algn="ctr" eaLnBrk="1" hangingPunct="1">
              <a:defRPr/>
            </a:pPr>
            <a:r>
              <a:rPr lang="ja-JP" altLang="en-US"/>
              <a:t>の変化時に</a:t>
            </a:r>
            <a:endParaRPr lang="ja-JP" altLang="en-US" dirty="0"/>
          </a:p>
        </p:txBody>
      </p:sp>
      <p:sp>
        <p:nvSpPr>
          <p:cNvPr id="326718" name="AutoShape 115">
            <a:extLst>
              <a:ext uri="{FF2B5EF4-FFF2-40B4-BE49-F238E27FC236}">
                <a16:creationId xmlns:a16="http://schemas.microsoft.com/office/drawing/2014/main" id="{65A99627-1BDA-1C0E-8FA0-87027B168E03}"/>
              </a:ext>
            </a:extLst>
          </p:cNvPr>
          <p:cNvSpPr>
            <a:spLocks noChangeArrowheads="1"/>
          </p:cNvSpPr>
          <p:nvPr/>
        </p:nvSpPr>
        <p:spPr bwMode="auto">
          <a:xfrm>
            <a:off x="96342" y="6272807"/>
            <a:ext cx="1110929" cy="344675"/>
          </a:xfrm>
          <a:prstGeom prst="wedgeRoundRectCallout">
            <a:avLst>
              <a:gd name="adj1" fmla="val -828"/>
              <a:gd name="adj2" fmla="val -73806"/>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a:solidFill>
                  <a:srgbClr val="000000"/>
                </a:solidFill>
                <a:effectLst>
                  <a:outerShdw blurRad="38100" dist="38100" dir="2700000" algn="tl">
                    <a:srgbClr val="FFFFFF"/>
                  </a:outerShdw>
                </a:effectLst>
                <a:latin typeface="Times New Roman"/>
                <a:ea typeface="ＭＳ Ｐゴシック"/>
              </a:rPr>
              <a:t>実行プラン</a:t>
            </a:r>
            <a:endParaRPr lang="ja-JP" altLang="en-US" sz="1477" dirty="0">
              <a:solidFill>
                <a:srgbClr val="000000"/>
              </a:solidFill>
              <a:effectLst>
                <a:outerShdw blurRad="38100" dist="38100" dir="2700000" algn="tl">
                  <a:srgbClr val="FFFFFF"/>
                </a:outerShdw>
              </a:effectLst>
              <a:latin typeface="Times New Roman"/>
              <a:ea typeface="ＭＳ Ｐゴシック"/>
            </a:endParaRPr>
          </a:p>
        </p:txBody>
      </p:sp>
      <p:sp>
        <p:nvSpPr>
          <p:cNvPr id="326719" name="テキスト ボックス 326718">
            <a:extLst>
              <a:ext uri="{FF2B5EF4-FFF2-40B4-BE49-F238E27FC236}">
                <a16:creationId xmlns:a16="http://schemas.microsoft.com/office/drawing/2014/main" id="{7F7E36E1-3387-67F0-B0AF-45B04701BF58}"/>
              </a:ext>
            </a:extLst>
          </p:cNvPr>
          <p:cNvSpPr txBox="1"/>
          <p:nvPr/>
        </p:nvSpPr>
        <p:spPr>
          <a:xfrm>
            <a:off x="-59376" y="881219"/>
            <a:ext cx="1747594" cy="461665"/>
          </a:xfrm>
          <a:prstGeom prst="rect">
            <a:avLst/>
          </a:prstGeom>
          <a:noFill/>
        </p:spPr>
        <p:txBody>
          <a:bodyPr wrap="none" rtlCol="0">
            <a:spAutoFit/>
          </a:bodyPr>
          <a:lstStyle/>
          <a:p>
            <a:r>
              <a:rPr kumimoji="1" lang="ja-JP" altLang="en-US"/>
              <a:t>ソーシャルワークの視点</a:t>
            </a:r>
            <a:endParaRPr kumimoji="1" lang="en-US" altLang="ja-JP" dirty="0"/>
          </a:p>
          <a:p>
            <a:r>
              <a:rPr kumimoji="1" lang="ja-JP" altLang="en-US"/>
              <a:t>長期的な視点</a:t>
            </a:r>
          </a:p>
        </p:txBody>
      </p:sp>
      <p:sp>
        <p:nvSpPr>
          <p:cNvPr id="72" name="テキスト ボックス 71">
            <a:extLst>
              <a:ext uri="{FF2B5EF4-FFF2-40B4-BE49-F238E27FC236}">
                <a16:creationId xmlns:a16="http://schemas.microsoft.com/office/drawing/2014/main" id="{B71F973B-0302-92BC-E170-B6E560EEB94A}"/>
              </a:ext>
            </a:extLst>
          </p:cNvPr>
          <p:cNvSpPr txBox="1"/>
          <p:nvPr/>
        </p:nvSpPr>
        <p:spPr>
          <a:xfrm>
            <a:off x="0" y="6630863"/>
            <a:ext cx="2061783" cy="276999"/>
          </a:xfrm>
          <a:prstGeom prst="rect">
            <a:avLst/>
          </a:prstGeom>
          <a:noFill/>
        </p:spPr>
        <p:txBody>
          <a:bodyPr wrap="none" rtlCol="0">
            <a:spAutoFit/>
          </a:bodyPr>
          <a:lstStyle/>
          <a:p>
            <a:r>
              <a:rPr kumimoji="1" lang="ja-JP" altLang="en-US"/>
              <a:t>発達支援のプロとしての視点</a:t>
            </a:r>
          </a:p>
        </p:txBody>
      </p:sp>
      <p:sp>
        <p:nvSpPr>
          <p:cNvPr id="81" name="角丸四角形吹き出し 80">
            <a:extLst>
              <a:ext uri="{FF2B5EF4-FFF2-40B4-BE49-F238E27FC236}">
                <a16:creationId xmlns:a16="http://schemas.microsoft.com/office/drawing/2014/main" id="{0123AF5E-C1B3-9D18-87B1-F9566D9E4F45}"/>
              </a:ext>
            </a:extLst>
          </p:cNvPr>
          <p:cNvSpPr/>
          <p:nvPr/>
        </p:nvSpPr>
        <p:spPr bwMode="auto">
          <a:xfrm>
            <a:off x="8872795" y="3795054"/>
            <a:ext cx="996256" cy="601345"/>
          </a:xfrm>
          <a:prstGeom prst="wedgeRoundRectCallout">
            <a:avLst>
              <a:gd name="adj1" fmla="val -60871"/>
              <a:gd name="adj2" fmla="val 71755"/>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ニーズ再整理</a:t>
            </a:r>
            <a:endParaRPr lang="en-US" altLang="ja-JP" dirty="0"/>
          </a:p>
          <a:p>
            <a:pPr algn="ctr" eaLnBrk="1" hangingPunct="1">
              <a:defRPr/>
            </a:pPr>
            <a:r>
              <a:rPr lang="ja-JP" altLang="en-US"/>
              <a:t>支援の質向上</a:t>
            </a:r>
            <a:endParaRPr lang="en-US" altLang="ja-JP" dirty="0"/>
          </a:p>
          <a:p>
            <a:pPr algn="ctr" eaLnBrk="1" hangingPunct="1">
              <a:defRPr/>
            </a:pPr>
            <a:r>
              <a:rPr lang="ja-JP" altLang="en-US"/>
              <a:t>の好機</a:t>
            </a:r>
            <a:endParaRPr lang="ja-JP" altLang="en-US" dirty="0"/>
          </a:p>
        </p:txBody>
      </p:sp>
      <p:cxnSp>
        <p:nvCxnSpPr>
          <p:cNvPr id="82" name="直線矢印コネクタ 81">
            <a:extLst>
              <a:ext uri="{FF2B5EF4-FFF2-40B4-BE49-F238E27FC236}">
                <a16:creationId xmlns:a16="http://schemas.microsoft.com/office/drawing/2014/main" id="{13DC4B06-F38E-F088-2EF7-C0D2BAD269BA}"/>
              </a:ext>
            </a:extLst>
          </p:cNvPr>
          <p:cNvCxnSpPr>
            <a:cxnSpLocks/>
          </p:cNvCxnSpPr>
          <p:nvPr/>
        </p:nvCxnSpPr>
        <p:spPr bwMode="auto">
          <a:xfrm>
            <a:off x="2027960" y="2782610"/>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84" name="直線矢印コネクタ 83">
            <a:extLst>
              <a:ext uri="{FF2B5EF4-FFF2-40B4-BE49-F238E27FC236}">
                <a16:creationId xmlns:a16="http://schemas.microsoft.com/office/drawing/2014/main" id="{98737AFC-9EE4-D14E-64DB-CE2F06162ECD}"/>
              </a:ext>
            </a:extLst>
          </p:cNvPr>
          <p:cNvCxnSpPr>
            <a:cxnSpLocks/>
          </p:cNvCxnSpPr>
          <p:nvPr/>
        </p:nvCxnSpPr>
        <p:spPr bwMode="auto">
          <a:xfrm>
            <a:off x="2027960" y="5162025"/>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5792777" y="1429367"/>
            <a:ext cx="435220" cy="2828270"/>
          </a:xfrm>
          <a:prstGeom prst="rect">
            <a:avLst/>
          </a:prstGeom>
          <a:solidFill>
            <a:srgbClr val="FFCCFF"/>
          </a:solidFill>
          <a:ln w="50800">
            <a:solidFill>
              <a:srgbClr val="FF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サービス担当者会議</a:t>
            </a:r>
            <a:endParaRPr lang="ja-JP" altLang="en-US" sz="831">
              <a:solidFill>
                <a:srgbClr val="000000"/>
              </a:solidFill>
              <a:latin typeface="Times New Roman" panose="02020603050405020304" pitchFamily="18" charset="0"/>
            </a:endParaRPr>
          </a:p>
        </p:txBody>
      </p:sp>
      <p:sp>
        <p:nvSpPr>
          <p:cNvPr id="99" name="角丸四角形 98">
            <a:extLst>
              <a:ext uri="{FF2B5EF4-FFF2-40B4-BE49-F238E27FC236}">
                <a16:creationId xmlns:a16="http://schemas.microsoft.com/office/drawing/2014/main" id="{6E9F895C-4232-B4E4-0134-A9ABF2D4F6A2}"/>
              </a:ext>
            </a:extLst>
          </p:cNvPr>
          <p:cNvSpPr/>
          <p:nvPr/>
        </p:nvSpPr>
        <p:spPr>
          <a:xfrm>
            <a:off x="5235121" y="4860945"/>
            <a:ext cx="300498" cy="1262972"/>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lstStyle/>
          <a:p>
            <a:pPr algn="ctr">
              <a:defRPr/>
            </a:pPr>
            <a:r>
              <a:rPr lang="ja-JP" altLang="en-US" sz="1400">
                <a:solidFill>
                  <a:srgbClr val="000000"/>
                </a:solidFill>
              </a:rPr>
              <a:t>利用契約</a:t>
            </a:r>
            <a:endParaRPr lang="ja-JP" altLang="en-US" sz="1400" dirty="0">
              <a:solidFill>
                <a:srgbClr val="000000"/>
              </a:solidFill>
            </a:endParaRPr>
          </a:p>
        </p:txBody>
      </p:sp>
      <p:cxnSp>
        <p:nvCxnSpPr>
          <p:cNvPr id="109" name="直線矢印コネクタ 108">
            <a:extLst>
              <a:ext uri="{FF2B5EF4-FFF2-40B4-BE49-F238E27FC236}">
                <a16:creationId xmlns:a16="http://schemas.microsoft.com/office/drawing/2014/main" id="{EE09F2EA-144A-61C3-2650-214795F3DEF6}"/>
              </a:ext>
            </a:extLst>
          </p:cNvPr>
          <p:cNvCxnSpPr>
            <a:cxnSpLocks/>
            <a:stCxn id="176" idx="3"/>
          </p:cNvCxnSpPr>
          <p:nvPr/>
        </p:nvCxnSpPr>
        <p:spPr bwMode="auto">
          <a:xfrm>
            <a:off x="6901274" y="5196023"/>
            <a:ext cx="237224" cy="5824"/>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cxnSp>
        <p:nvCxnSpPr>
          <p:cNvPr id="119" name="直線矢印コネクタ 118">
            <a:extLst>
              <a:ext uri="{FF2B5EF4-FFF2-40B4-BE49-F238E27FC236}">
                <a16:creationId xmlns:a16="http://schemas.microsoft.com/office/drawing/2014/main" id="{0B148C6D-5998-83A1-DCE0-338B97CC8B3A}"/>
              </a:ext>
            </a:extLst>
          </p:cNvPr>
          <p:cNvCxnSpPr>
            <a:cxnSpLocks/>
          </p:cNvCxnSpPr>
          <p:nvPr/>
        </p:nvCxnSpPr>
        <p:spPr bwMode="auto">
          <a:xfrm>
            <a:off x="6484153" y="5190734"/>
            <a:ext cx="181423"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sp>
        <p:nvSpPr>
          <p:cNvPr id="120" name="角丸四角形吹き出し 119">
            <a:extLst>
              <a:ext uri="{FF2B5EF4-FFF2-40B4-BE49-F238E27FC236}">
                <a16:creationId xmlns:a16="http://schemas.microsoft.com/office/drawing/2014/main" id="{91A38520-CD17-B566-D862-F4533FF97A1B}"/>
              </a:ext>
            </a:extLst>
          </p:cNvPr>
          <p:cNvSpPr/>
          <p:nvPr/>
        </p:nvSpPr>
        <p:spPr bwMode="auto">
          <a:xfrm>
            <a:off x="1082686" y="4179952"/>
            <a:ext cx="810850" cy="433226"/>
          </a:xfrm>
          <a:prstGeom prst="wedgeRoundRectCallout">
            <a:avLst>
              <a:gd name="adj1" fmla="val 48389"/>
              <a:gd name="adj2" fmla="val -83750"/>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a:t>相談の順序</a:t>
            </a:r>
            <a:endParaRPr lang="en-US" altLang="ja-JP" dirty="0"/>
          </a:p>
          <a:p>
            <a:pPr algn="ctr" eaLnBrk="1" hangingPunct="1">
              <a:defRPr/>
            </a:pPr>
            <a:r>
              <a:rPr lang="ja-JP" altLang="en-US"/>
              <a:t>は様々</a:t>
            </a:r>
            <a:endParaRPr lang="ja-JP" altLang="en-US" dirty="0"/>
          </a:p>
        </p:txBody>
      </p:sp>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3671082" y="1885132"/>
            <a:ext cx="455541" cy="3582865"/>
          </a:xfrm>
          <a:prstGeom prst="rect">
            <a:avLst/>
          </a:prstGeom>
          <a:solidFill>
            <a:srgbClr val="CCFFCC"/>
          </a:solidFill>
          <a:ln w="47625"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・関係者</a:t>
            </a:r>
            <a:r>
              <a:rPr lang="ja-JP" altLang="en-US" sz="1300" dirty="0">
                <a:solidFill>
                  <a:srgbClr val="000000"/>
                </a:solidFill>
                <a:latin typeface="+mj-ea"/>
                <a:ea typeface="+mj-ea"/>
              </a:rPr>
              <a:t>による事前の</a:t>
            </a:r>
            <a:r>
              <a:rPr lang="ja-JP" altLang="en-US" sz="1300">
                <a:solidFill>
                  <a:srgbClr val="000000"/>
                </a:solidFill>
                <a:latin typeface="+mj-ea"/>
                <a:ea typeface="+mj-ea"/>
              </a:rPr>
              <a:t>連絡会議／情報共有</a:t>
            </a:r>
            <a:endParaRPr lang="en-US" altLang="ja-JP" sz="1300" dirty="0">
              <a:solidFill>
                <a:srgbClr val="000000"/>
              </a:solidFill>
              <a:latin typeface="+mj-ea"/>
              <a:ea typeface="+mj-ea"/>
            </a:endParaRPr>
          </a:p>
          <a:p>
            <a:pPr eaLnBrk="1" hangingPunct="1">
              <a:defRPr/>
            </a:pPr>
            <a:r>
              <a:rPr lang="ja-JP" altLang="en-US" sz="1300">
                <a:solidFill>
                  <a:srgbClr val="000000"/>
                </a:solidFill>
                <a:latin typeface="+mj-ea"/>
                <a:ea typeface="+mj-ea"/>
              </a:rPr>
              <a:t>　　・各機関</a:t>
            </a:r>
            <a:r>
              <a:rPr lang="ja-JP" altLang="en-US" sz="1300" dirty="0">
                <a:solidFill>
                  <a:srgbClr val="000000"/>
                </a:solidFill>
                <a:latin typeface="+mj-ea"/>
                <a:ea typeface="+mj-ea"/>
              </a:rPr>
              <a:t>の子どもの評価・方針の確認</a:t>
            </a:r>
            <a:endParaRPr lang="en-US" altLang="ja-JP" sz="1300" dirty="0">
              <a:solidFill>
                <a:srgbClr val="000000"/>
              </a:solidFill>
              <a:latin typeface="+mj-ea"/>
              <a:ea typeface="+mj-ea"/>
            </a:endParaRPr>
          </a:p>
        </p:txBody>
      </p:sp>
      <p:sp>
        <p:nvSpPr>
          <p:cNvPr id="126" name="テキスト ボックス 125">
            <a:extLst>
              <a:ext uri="{FF2B5EF4-FFF2-40B4-BE49-F238E27FC236}">
                <a16:creationId xmlns:a16="http://schemas.microsoft.com/office/drawing/2014/main" id="{66BB4213-443A-6380-D30B-C00A9A0A2177}"/>
              </a:ext>
            </a:extLst>
          </p:cNvPr>
          <p:cNvSpPr txBox="1"/>
          <p:nvPr/>
        </p:nvSpPr>
        <p:spPr>
          <a:xfrm>
            <a:off x="156184" y="540984"/>
            <a:ext cx="4424609" cy="338554"/>
          </a:xfrm>
          <a:prstGeom prst="rect">
            <a:avLst/>
          </a:prstGeom>
          <a:noFill/>
          <a:ln>
            <a:solidFill>
              <a:srgbClr val="FF0000"/>
            </a:solidFill>
          </a:ln>
        </p:spPr>
        <p:txBody>
          <a:bodyPr wrap="none" rtlCol="0">
            <a:spAutoFit/>
          </a:bodyPr>
          <a:lstStyle/>
          <a:p>
            <a:r>
              <a:rPr kumimoji="1" lang="ja-JP" altLang="en-US" sz="1600">
                <a:solidFill>
                  <a:srgbClr val="FF0000"/>
                </a:solidFill>
              </a:rPr>
              <a:t>実際に近いプロセスにおける連携の意義・内容等</a:t>
            </a:r>
          </a:p>
        </p:txBody>
      </p:sp>
      <p:sp>
        <p:nvSpPr>
          <p:cNvPr id="131" name="Rectangle 34">
            <a:extLst>
              <a:ext uri="{FF2B5EF4-FFF2-40B4-BE49-F238E27FC236}">
                <a16:creationId xmlns:a16="http://schemas.microsoft.com/office/drawing/2014/main" id="{39F12421-24C7-6986-C58E-D4B9C30C51B8}"/>
              </a:ext>
            </a:extLst>
          </p:cNvPr>
          <p:cNvSpPr>
            <a:spLocks noChangeArrowheads="1"/>
          </p:cNvSpPr>
          <p:nvPr/>
        </p:nvSpPr>
        <p:spPr bwMode="auto">
          <a:xfrm>
            <a:off x="2239446" y="1885132"/>
            <a:ext cx="301416" cy="3582865"/>
          </a:xfrm>
          <a:prstGeom prst="rect">
            <a:avLst/>
          </a:prstGeom>
          <a:solidFill>
            <a:srgbClr val="CCFFCC"/>
          </a:solidFill>
          <a:ln w="38100" cmpd="sng">
            <a:solidFill>
              <a:srgbClr val="FF0000"/>
            </a:solidFill>
            <a:prstDash val="sysDash"/>
            <a:miter lim="800000"/>
            <a:headEnd/>
            <a:tailEnd/>
          </a:ln>
        </p:spPr>
        <p:txBody>
          <a:bodyPr vert="eaVert" anchor="ctr" anchorCtr="0"/>
          <a:lstStyle/>
          <a:p>
            <a:pPr eaLnBrk="1" hangingPunct="1">
              <a:defRPr/>
            </a:pPr>
            <a:r>
              <a:rPr lang="ja-JP" altLang="en-US" sz="1300">
                <a:solidFill>
                  <a:srgbClr val="000000"/>
                </a:solidFill>
                <a:latin typeface="+mj-ea"/>
                <a:ea typeface="+mj-ea"/>
              </a:rPr>
              <a:t>　　・利用調整／確認　　　　　</a:t>
            </a:r>
            <a:r>
              <a:rPr lang="en-US" altLang="ja-JP" sz="1300" dirty="0">
                <a:solidFill>
                  <a:srgbClr val="000000"/>
                </a:solidFill>
                <a:latin typeface="+mj-ea"/>
                <a:ea typeface="+mj-ea"/>
              </a:rPr>
              <a:t>〈</a:t>
            </a:r>
            <a:r>
              <a:rPr lang="ja-JP" altLang="en-US" sz="1300">
                <a:solidFill>
                  <a:srgbClr val="000000"/>
                </a:solidFill>
                <a:latin typeface="+mj-ea"/>
                <a:ea typeface="+mj-ea"/>
              </a:rPr>
              <a:t>連携のスタート</a:t>
            </a:r>
            <a:r>
              <a:rPr lang="en-US" altLang="ja-JP" sz="1300" dirty="0">
                <a:solidFill>
                  <a:srgbClr val="000000"/>
                </a:solidFill>
                <a:latin typeface="+mj-ea"/>
                <a:ea typeface="+mj-ea"/>
              </a:rPr>
              <a:t>〉</a:t>
            </a:r>
          </a:p>
        </p:txBody>
      </p:sp>
      <p:cxnSp>
        <p:nvCxnSpPr>
          <p:cNvPr id="136" name="直線矢印コネクタ 135">
            <a:extLst>
              <a:ext uri="{FF2B5EF4-FFF2-40B4-BE49-F238E27FC236}">
                <a16:creationId xmlns:a16="http://schemas.microsoft.com/office/drawing/2014/main" id="{186CA591-1F60-31EA-33F3-5C2B391F0579}"/>
              </a:ext>
            </a:extLst>
          </p:cNvPr>
          <p:cNvCxnSpPr>
            <a:cxnSpLocks/>
          </p:cNvCxnSpPr>
          <p:nvPr/>
        </p:nvCxnSpPr>
        <p:spPr bwMode="auto">
          <a:xfrm>
            <a:off x="2540862" y="2787623"/>
            <a:ext cx="242766" cy="0"/>
          </a:xfrm>
          <a:prstGeom prst="straightConnector1">
            <a:avLst/>
          </a:prstGeom>
          <a:solidFill>
            <a:schemeClr val="bg1"/>
          </a:solidFill>
          <a:ln w="38100" cap="flat" cmpd="sng" algn="ctr">
            <a:solidFill>
              <a:srgbClr val="FF40FF"/>
            </a:solidFill>
            <a:prstDash val="solid"/>
            <a:round/>
            <a:headEnd type="none" w="med" len="med"/>
            <a:tailEnd type="triangle"/>
          </a:ln>
          <a:effectLst/>
        </p:spPr>
      </p:cxnSp>
      <p:cxnSp>
        <p:nvCxnSpPr>
          <p:cNvPr id="137" name="直線矢印コネクタ 136">
            <a:extLst>
              <a:ext uri="{FF2B5EF4-FFF2-40B4-BE49-F238E27FC236}">
                <a16:creationId xmlns:a16="http://schemas.microsoft.com/office/drawing/2014/main" id="{ABB63ACC-5032-785D-D1D5-1BD7902098DB}"/>
              </a:ext>
            </a:extLst>
          </p:cNvPr>
          <p:cNvCxnSpPr>
            <a:cxnSpLocks/>
          </p:cNvCxnSpPr>
          <p:nvPr/>
        </p:nvCxnSpPr>
        <p:spPr bwMode="auto">
          <a:xfrm>
            <a:off x="2540862" y="5167038"/>
            <a:ext cx="242766" cy="0"/>
          </a:xfrm>
          <a:prstGeom prst="straightConnector1">
            <a:avLst/>
          </a:prstGeom>
          <a:solidFill>
            <a:schemeClr val="bg1"/>
          </a:solidFill>
          <a:ln w="38100" cap="flat" cmpd="sng" algn="ctr">
            <a:solidFill>
              <a:srgbClr val="0432FF"/>
            </a:solidFill>
            <a:prstDash val="solid"/>
            <a:round/>
            <a:headEnd type="none" w="med" len="med"/>
            <a:tailEnd type="triangle"/>
          </a:ln>
          <a:effectLst/>
        </p:spPr>
      </p:cxnSp>
      <p:grpSp>
        <p:nvGrpSpPr>
          <p:cNvPr id="121" name="図形グループ 40">
            <a:extLst>
              <a:ext uri="{FF2B5EF4-FFF2-40B4-BE49-F238E27FC236}">
                <a16:creationId xmlns:a16="http://schemas.microsoft.com/office/drawing/2014/main" id="{645A769D-4C63-A062-F588-BAFD587DE2E6}"/>
              </a:ext>
            </a:extLst>
          </p:cNvPr>
          <p:cNvGrpSpPr/>
          <p:nvPr/>
        </p:nvGrpSpPr>
        <p:grpSpPr>
          <a:xfrm>
            <a:off x="2314987" y="3080165"/>
            <a:ext cx="1539177" cy="888648"/>
            <a:chOff x="8751440" y="178334"/>
            <a:chExt cx="1015378" cy="678194"/>
          </a:xfrm>
        </p:grpSpPr>
        <p:sp>
          <p:nvSpPr>
            <p:cNvPr id="122" name="星 32 121">
              <a:extLst>
                <a:ext uri="{FF2B5EF4-FFF2-40B4-BE49-F238E27FC236}">
                  <a16:creationId xmlns:a16="http://schemas.microsoft.com/office/drawing/2014/main" id="{9A640278-D39D-80C6-5B6A-F07578C9E195}"/>
                </a:ext>
              </a:extLst>
            </p:cNvPr>
            <p:cNvSpPr/>
            <p:nvPr/>
          </p:nvSpPr>
          <p:spPr bwMode="auto">
            <a:xfrm>
              <a:off x="8751440" y="178334"/>
              <a:ext cx="1015378" cy="678194"/>
            </a:xfrm>
            <a:prstGeom prst="star3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36804" tIns="7359" rIns="36804" bIns="7359" numCol="1" rtlCol="0" anchor="t" anchorCtr="0" compatLnSpc="1">
              <a:prstTxWarp prst="textNoShape">
                <a:avLst/>
              </a:prstTxWarp>
            </a:bodyPr>
            <a:lstStyle/>
            <a:p>
              <a:pPr marL="119063" indent="-119063" defTabSz="873125" fontAlgn="base">
                <a:spcBef>
                  <a:spcPct val="0"/>
                </a:spcBef>
                <a:spcAft>
                  <a:spcPct val="0"/>
                </a:spcAft>
              </a:pPr>
              <a:endParaRPr lang="ja-JP" altLang="en-US" sz="1400">
                <a:solidFill>
                  <a:srgbClr val="000000"/>
                </a:solidFill>
                <a:latin typeface="Arial" charset="0"/>
              </a:endParaRPr>
            </a:p>
          </p:txBody>
        </p:sp>
        <p:sp>
          <p:nvSpPr>
            <p:cNvPr id="123" name="テキスト ボックス 122">
              <a:extLst>
                <a:ext uri="{FF2B5EF4-FFF2-40B4-BE49-F238E27FC236}">
                  <a16:creationId xmlns:a16="http://schemas.microsoft.com/office/drawing/2014/main" id="{67CA1B3D-BA7C-CC4E-56EC-CD34920A02B8}"/>
                </a:ext>
              </a:extLst>
            </p:cNvPr>
            <p:cNvSpPr txBox="1"/>
            <p:nvPr/>
          </p:nvSpPr>
          <p:spPr>
            <a:xfrm>
              <a:off x="8855434" y="291359"/>
              <a:ext cx="826710" cy="493264"/>
            </a:xfrm>
            <a:prstGeom prst="rect">
              <a:avLst/>
            </a:prstGeom>
            <a:noFill/>
          </p:spPr>
          <p:txBody>
            <a:bodyPr wrap="square" rtlCol="0">
              <a:spAutoFit/>
            </a:bodyPr>
            <a:lstStyle/>
            <a:p>
              <a:pPr algn="ctr" defTabSz="914400"/>
              <a:r>
                <a:rPr lang="ja-JP" altLang="en-US" u="sng" spc="-100">
                  <a:solidFill>
                    <a:srgbClr val="FF0000"/>
                  </a:solidFill>
                </a:rPr>
                <a:t>発達支援の利用</a:t>
              </a:r>
              <a:endParaRPr lang="en-US" altLang="ja-JP" u="sng" spc="-100" dirty="0">
                <a:solidFill>
                  <a:srgbClr val="FF0000"/>
                </a:solidFill>
              </a:endParaRPr>
            </a:p>
            <a:p>
              <a:pPr algn="ctr" defTabSz="914400"/>
              <a:r>
                <a:rPr lang="ja-JP" altLang="en-US" u="sng" spc="-100">
                  <a:solidFill>
                    <a:srgbClr val="FF0000"/>
                  </a:solidFill>
                </a:rPr>
                <a:t>には発達ニーズ</a:t>
              </a:r>
              <a:endParaRPr lang="en-US" altLang="ja-JP" u="sng" spc="-100" dirty="0">
                <a:solidFill>
                  <a:srgbClr val="FF0000"/>
                </a:solidFill>
              </a:endParaRPr>
            </a:p>
            <a:p>
              <a:pPr algn="ctr" defTabSz="914400"/>
              <a:r>
                <a:rPr lang="ja-JP" altLang="en-US" u="sng" spc="-100">
                  <a:solidFill>
                    <a:srgbClr val="FF0000"/>
                  </a:solidFill>
                </a:rPr>
                <a:t>の把握が必要</a:t>
              </a:r>
              <a:endParaRPr lang="ja-JP" altLang="en-US" u="sng" spc="-100" dirty="0">
                <a:solidFill>
                  <a:srgbClr val="FF0000"/>
                </a:solidFill>
              </a:endParaRPr>
            </a:p>
          </p:txBody>
        </p:sp>
      </p:grpSp>
      <p:cxnSp>
        <p:nvCxnSpPr>
          <p:cNvPr id="88" name="直線矢印コネクタ 87">
            <a:extLst>
              <a:ext uri="{FF2B5EF4-FFF2-40B4-BE49-F238E27FC236}">
                <a16:creationId xmlns:a16="http://schemas.microsoft.com/office/drawing/2014/main" id="{C4FB829C-6CFD-C3F2-E272-1A81E42506A7}"/>
              </a:ext>
            </a:extLst>
          </p:cNvPr>
          <p:cNvCxnSpPr>
            <a:cxnSpLocks/>
          </p:cNvCxnSpPr>
          <p:nvPr/>
        </p:nvCxnSpPr>
        <p:spPr bwMode="auto">
          <a:xfrm flipV="1">
            <a:off x="3210283" y="3836853"/>
            <a:ext cx="0" cy="306223"/>
          </a:xfrm>
          <a:prstGeom prst="straightConnector1">
            <a:avLst/>
          </a:prstGeom>
          <a:solidFill>
            <a:schemeClr val="bg1"/>
          </a:solidFill>
          <a:ln w="38100" cap="flat" cmpd="sng" algn="ctr">
            <a:solidFill>
              <a:srgbClr val="00B050"/>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9"/>
                                        </p:tgtEl>
                                        <p:attrNameLst>
                                          <p:attrName>style.visibility</p:attrName>
                                        </p:attrNameLst>
                                      </p:cBhvr>
                                      <p:to>
                                        <p:strVal val="visible"/>
                                      </p:to>
                                    </p:set>
                                    <p:animEffect transition="in" filter="wipe(left)">
                                      <p:cBhvr>
                                        <p:cTn id="36" dur="500"/>
                                        <p:tgtEl>
                                          <p:spTgt spid="326669"/>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26667"/>
                                        </p:tgtEl>
                                        <p:attrNameLst>
                                          <p:attrName>style.visibility</p:attrName>
                                        </p:attrNameLst>
                                      </p:cBhvr>
                                      <p:to>
                                        <p:strVal val="visible"/>
                                      </p:to>
                                    </p:set>
                                    <p:animEffect transition="in" filter="wipe(left)">
                                      <p:cBhvr>
                                        <p:cTn id="40" dur="500"/>
                                        <p:tgtEl>
                                          <p:spTgt spid="326667"/>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6673"/>
                                        </p:tgtEl>
                                        <p:attrNameLst>
                                          <p:attrName>style.visibility</p:attrName>
                                        </p:attrNameLst>
                                      </p:cBhvr>
                                      <p:to>
                                        <p:strVal val="visible"/>
                                      </p:to>
                                    </p:set>
                                    <p:animEffect transition="in" filter="wipe(left)">
                                      <p:cBhvr>
                                        <p:cTn id="44" dur="500"/>
                                        <p:tgtEl>
                                          <p:spTgt spid="326673"/>
                                        </p:tgtEl>
                                      </p:cBhvr>
                                    </p:animEffect>
                                  </p:childTnLst>
                                </p:cTn>
                              </p:par>
                            </p:childTnLst>
                          </p:cTn>
                        </p:par>
                        <p:par>
                          <p:cTn id="45" fill="hold" nodeType="afterGroup">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80"/>
                                        </p:tgtEl>
                                        <p:attrNameLst>
                                          <p:attrName>style.visibility</p:attrName>
                                        </p:attrNameLst>
                                      </p:cBhvr>
                                      <p:to>
                                        <p:strVal val="visible"/>
                                      </p:to>
                                    </p:set>
                                    <p:anim calcmode="lin" valueType="num">
                                      <p:cBhvr additive="base">
                                        <p:cTn id="48" dur="500" fill="hold"/>
                                        <p:tgtEl>
                                          <p:spTgt spid="180"/>
                                        </p:tgtEl>
                                        <p:attrNameLst>
                                          <p:attrName>ppt_x</p:attrName>
                                        </p:attrNameLst>
                                      </p:cBhvr>
                                      <p:tavLst>
                                        <p:tav tm="0">
                                          <p:val>
                                            <p:strVal val="0-#ppt_w/2"/>
                                          </p:val>
                                        </p:tav>
                                        <p:tav tm="100000">
                                          <p:val>
                                            <p:strVal val="#ppt_x"/>
                                          </p:val>
                                        </p:tav>
                                      </p:tavLst>
                                    </p:anim>
                                    <p:anim calcmode="lin" valueType="num">
                                      <p:cBhvr additive="base">
                                        <p:cTn id="49" dur="500" fill="hold"/>
                                        <p:tgtEl>
                                          <p:spTgt spid="18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26677"/>
                                        </p:tgtEl>
                                        <p:attrNameLst>
                                          <p:attrName>style.visibility</p:attrName>
                                        </p:attrNameLst>
                                      </p:cBhvr>
                                      <p:to>
                                        <p:strVal val="visible"/>
                                      </p:to>
                                    </p:set>
                                    <p:animEffect transition="in" filter="fade">
                                      <p:cBhvr>
                                        <p:cTn id="52" dur="500"/>
                                        <p:tgtEl>
                                          <p:spTgt spid="326677"/>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58"/>
                                        </p:tgtEl>
                                        <p:attrNameLst>
                                          <p:attrName>style.visibility</p:attrName>
                                        </p:attrNameLst>
                                      </p:cBhvr>
                                      <p:to>
                                        <p:strVal val="visible"/>
                                      </p:to>
                                    </p:set>
                                    <p:animEffect transition="in" filter="wipe(left)">
                                      <p:cBhvr>
                                        <p:cTn id="56" dur="500"/>
                                        <p:tgtEl>
                                          <p:spTgt spid="326658"/>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59"/>
                                        </p:tgtEl>
                                        <p:attrNameLst>
                                          <p:attrName>style.visibility</p:attrName>
                                        </p:attrNameLst>
                                      </p:cBhvr>
                                      <p:to>
                                        <p:strVal val="visible"/>
                                      </p:to>
                                    </p:set>
                                    <p:animEffect transition="in" filter="wipe(left)">
                                      <p:cBhvr>
                                        <p:cTn id="60" dur="500"/>
                                        <p:tgtEl>
                                          <p:spTgt spid="326659"/>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76"/>
                                        </p:tgtEl>
                                        <p:attrNameLst>
                                          <p:attrName>style.visibility</p:attrName>
                                        </p:attrNameLst>
                                      </p:cBhvr>
                                      <p:to>
                                        <p:strVal val="visible"/>
                                      </p:to>
                                    </p:set>
                                    <p:animEffect transition="in" filter="wipe(left)">
                                      <p:cBhvr>
                                        <p:cTn id="64" dur="500"/>
                                        <p:tgtEl>
                                          <p:spTgt spid="176"/>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26660"/>
                                        </p:tgtEl>
                                        <p:attrNameLst>
                                          <p:attrName>style.visibility</p:attrName>
                                        </p:attrNameLst>
                                      </p:cBhvr>
                                      <p:to>
                                        <p:strVal val="visible"/>
                                      </p:to>
                                    </p:set>
                                    <p:animEffect transition="in" filter="wipe(left)">
                                      <p:cBhvr>
                                        <p:cTn id="68" dur="500"/>
                                        <p:tgtEl>
                                          <p:spTgt spid="326660"/>
                                        </p:tgtEl>
                                      </p:cBhvr>
                                    </p:animEffect>
                                  </p:childTnLst>
                                </p:cTn>
                              </p:par>
                            </p:childTnLst>
                          </p:cTn>
                        </p:par>
                        <p:par>
                          <p:cTn id="69" fill="hold" nodeType="afterGroup">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61"/>
                                        </p:tgtEl>
                                        <p:attrNameLst>
                                          <p:attrName>style.visibility</p:attrName>
                                        </p:attrNameLst>
                                      </p:cBhvr>
                                      <p:to>
                                        <p:strVal val="visible"/>
                                      </p:to>
                                    </p:set>
                                    <p:animEffect transition="in" filter="wipe(left)">
                                      <p:cBhvr>
                                        <p:cTn id="72" dur="500"/>
                                        <p:tgtEl>
                                          <p:spTgt spid="326661"/>
                                        </p:tgtEl>
                                      </p:cBhvr>
                                    </p:animEffect>
                                  </p:childTnLst>
                                </p:cTn>
                              </p:par>
                            </p:childTnLst>
                          </p:cTn>
                        </p:par>
                        <p:par>
                          <p:cTn id="73" fill="hold" nodeType="afterGroup">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326662"/>
                                        </p:tgtEl>
                                        <p:attrNameLst>
                                          <p:attrName>style.visibility</p:attrName>
                                        </p:attrNameLst>
                                      </p:cBhvr>
                                      <p:to>
                                        <p:strVal val="visible"/>
                                      </p:to>
                                    </p:set>
                                    <p:animEffect transition="in" filter="wipe(left)">
                                      <p:cBhvr>
                                        <p:cTn id="76" dur="500"/>
                                        <p:tgtEl>
                                          <p:spTgt spid="326662"/>
                                        </p:tgtEl>
                                      </p:cBhvr>
                                    </p:animEffect>
                                  </p:childTnLst>
                                </p:cTn>
                              </p:par>
                            </p:childTnLst>
                          </p:cTn>
                        </p:par>
                        <p:par>
                          <p:cTn id="77" fill="hold" nodeType="afterGroup">
                            <p:stCondLst>
                              <p:cond delay="8500"/>
                            </p:stCondLst>
                            <p:childTnLst>
                              <p:par>
                                <p:cTn id="78" presetID="22" presetClass="entr" presetSubtype="8" fill="hold" grpId="0" nodeType="afterEffect">
                                  <p:stCondLst>
                                    <p:cond delay="0"/>
                                  </p:stCondLst>
                                  <p:childTnLst>
                                    <p:set>
                                      <p:cBhvr>
                                        <p:cTn id="79" dur="1" fill="hold">
                                          <p:stCondLst>
                                            <p:cond delay="0"/>
                                          </p:stCondLst>
                                        </p:cTn>
                                        <p:tgtEl>
                                          <p:spTgt spid="326663"/>
                                        </p:tgtEl>
                                        <p:attrNameLst>
                                          <p:attrName>style.visibility</p:attrName>
                                        </p:attrNameLst>
                                      </p:cBhvr>
                                      <p:to>
                                        <p:strVal val="visible"/>
                                      </p:to>
                                    </p:set>
                                    <p:animEffect transition="in" filter="wipe(left)">
                                      <p:cBhvr>
                                        <p:cTn id="80" dur="500"/>
                                        <p:tgtEl>
                                          <p:spTgt spid="32666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326666"/>
                                        </p:tgtEl>
                                        <p:attrNameLst>
                                          <p:attrName>style.visibility</p:attrName>
                                        </p:attrNameLst>
                                      </p:cBhvr>
                                      <p:to>
                                        <p:strVal val="visible"/>
                                      </p:to>
                                    </p:set>
                                    <p:anim calcmode="lin" valueType="num">
                                      <p:cBhvr>
                                        <p:cTn id="85" dur="500" fill="hold"/>
                                        <p:tgtEl>
                                          <p:spTgt spid="326666"/>
                                        </p:tgtEl>
                                        <p:attrNameLst>
                                          <p:attrName>ppt_w</p:attrName>
                                        </p:attrNameLst>
                                      </p:cBhvr>
                                      <p:tavLst>
                                        <p:tav tm="0">
                                          <p:val>
                                            <p:fltVal val="0"/>
                                          </p:val>
                                        </p:tav>
                                        <p:tav tm="100000">
                                          <p:val>
                                            <p:strVal val="#ppt_w"/>
                                          </p:val>
                                        </p:tav>
                                      </p:tavLst>
                                    </p:anim>
                                    <p:anim calcmode="lin" valueType="num">
                                      <p:cBhvr>
                                        <p:cTn id="86" dur="500" fill="hold"/>
                                        <p:tgtEl>
                                          <p:spTgt spid="326666"/>
                                        </p:tgtEl>
                                        <p:attrNameLst>
                                          <p:attrName>ppt_h</p:attrName>
                                        </p:attrNameLst>
                                      </p:cBhvr>
                                      <p:tavLst>
                                        <p:tav tm="0">
                                          <p:val>
                                            <p:fltVal val="0"/>
                                          </p:val>
                                        </p:tav>
                                        <p:tav tm="100000">
                                          <p:val>
                                            <p:strVal val="#ppt_h"/>
                                          </p:val>
                                        </p:tav>
                                      </p:tavLst>
                                    </p:anim>
                                    <p:animEffect transition="in" filter="fade">
                                      <p:cBhvr>
                                        <p:cTn id="87" dur="500"/>
                                        <p:tgtEl>
                                          <p:spTgt spid="326666"/>
                                        </p:tgtEl>
                                      </p:cBhvr>
                                    </p:animEffect>
                                  </p:childTnLst>
                                </p:cTn>
                              </p:par>
                            </p:childTnLst>
                          </p:cTn>
                        </p:par>
                        <p:par>
                          <p:cTn id="88" fill="hold" nodeType="afterGroup">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26657"/>
                                        </p:tgtEl>
                                        <p:attrNameLst>
                                          <p:attrName>style.visibility</p:attrName>
                                        </p:attrNameLst>
                                      </p:cBhvr>
                                      <p:to>
                                        <p:strVal val="visible"/>
                                      </p:to>
                                    </p:set>
                                    <p:anim calcmode="lin" valueType="num">
                                      <p:cBhvr>
                                        <p:cTn id="91" dur="500" fill="hold"/>
                                        <p:tgtEl>
                                          <p:spTgt spid="326657"/>
                                        </p:tgtEl>
                                        <p:attrNameLst>
                                          <p:attrName>ppt_w</p:attrName>
                                        </p:attrNameLst>
                                      </p:cBhvr>
                                      <p:tavLst>
                                        <p:tav tm="0">
                                          <p:val>
                                            <p:fltVal val="0"/>
                                          </p:val>
                                        </p:tav>
                                        <p:tav tm="100000">
                                          <p:val>
                                            <p:strVal val="#ppt_w"/>
                                          </p:val>
                                        </p:tav>
                                      </p:tavLst>
                                    </p:anim>
                                    <p:anim calcmode="lin" valueType="num">
                                      <p:cBhvr>
                                        <p:cTn id="92" dur="500" fill="hold"/>
                                        <p:tgtEl>
                                          <p:spTgt spid="326657"/>
                                        </p:tgtEl>
                                        <p:attrNameLst>
                                          <p:attrName>ppt_h</p:attrName>
                                        </p:attrNameLst>
                                      </p:cBhvr>
                                      <p:tavLst>
                                        <p:tav tm="0">
                                          <p:val>
                                            <p:fltVal val="0"/>
                                          </p:val>
                                        </p:tav>
                                        <p:tav tm="100000">
                                          <p:val>
                                            <p:strVal val="#ppt_h"/>
                                          </p:val>
                                        </p:tav>
                                      </p:tavLst>
                                    </p:anim>
                                    <p:animEffect transition="in" filter="fade">
                                      <p:cBhvr>
                                        <p:cTn id="93" dur="500"/>
                                        <p:tgtEl>
                                          <p:spTgt spid="326657"/>
                                        </p:tgtEl>
                                      </p:cBhvr>
                                    </p:animEffect>
                                  </p:childTnLst>
                                </p:cTn>
                              </p:par>
                            </p:childTnLst>
                          </p:cTn>
                        </p:par>
                        <p:par>
                          <p:cTn id="94" fill="hold" nodeType="afterGroup">
                            <p:stCondLst>
                              <p:cond delay="100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500"/>
                                        <p:tgtEl>
                                          <p:spTgt spid="35"/>
                                        </p:tgtEl>
                                      </p:cBhvr>
                                    </p:animEffect>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5"/>
                                        </p:tgtEl>
                                        <p:attrNameLst>
                                          <p:attrName>style.visibility</p:attrName>
                                        </p:attrNameLst>
                                      </p:cBhvr>
                                      <p:to>
                                        <p:strVal val="visible"/>
                                      </p:to>
                                    </p:set>
                                    <p:animEffect transition="in" filter="wipe(left)">
                                      <p:cBhvr>
                                        <p:cTn id="101" dur="500"/>
                                        <p:tgtEl>
                                          <p:spTgt spid="5"/>
                                        </p:tgtEl>
                                      </p:cBhvr>
                                    </p:animEffect>
                                  </p:childTnLst>
                                </p:cTn>
                              </p:par>
                            </p:childTnLst>
                          </p:cTn>
                        </p:par>
                        <p:par>
                          <p:cTn id="102" fill="hold">
                            <p:stCondLst>
                              <p:cond delay="2000"/>
                            </p:stCondLst>
                            <p:childTnLst>
                              <p:par>
                                <p:cTn id="103" presetID="22" presetClass="entr" presetSubtype="8" fill="hold" grpId="0" nodeType="afterEffect">
                                  <p:stCondLst>
                                    <p:cond delay="0"/>
                                  </p:stCondLst>
                                  <p:childTnLst>
                                    <p:set>
                                      <p:cBhvr>
                                        <p:cTn id="104" dur="1" fill="hold">
                                          <p:stCondLst>
                                            <p:cond delay="0"/>
                                          </p:stCondLst>
                                        </p:cTn>
                                        <p:tgtEl>
                                          <p:spTgt spid="326698"/>
                                        </p:tgtEl>
                                        <p:attrNameLst>
                                          <p:attrName>style.visibility</p:attrName>
                                        </p:attrNameLst>
                                      </p:cBhvr>
                                      <p:to>
                                        <p:strVal val="visible"/>
                                      </p:to>
                                    </p:set>
                                    <p:animEffect transition="in" filter="wipe(left)">
                                      <p:cBhvr>
                                        <p:cTn id="105" dur="500"/>
                                        <p:tgtEl>
                                          <p:spTgt spid="326698"/>
                                        </p:tgtEl>
                                      </p:cBhvr>
                                    </p:animEffect>
                                  </p:childTnLst>
                                </p:cTn>
                              </p:par>
                            </p:childTnLst>
                          </p:cTn>
                        </p:par>
                        <p:par>
                          <p:cTn id="106" fill="hold">
                            <p:stCondLst>
                              <p:cond delay="2500"/>
                            </p:stCondLst>
                            <p:childTnLst>
                              <p:par>
                                <p:cTn id="107" presetID="2" presetClass="entr" presetSubtype="8" fill="hold" grpId="0" nodeType="afterEffect">
                                  <p:stCondLst>
                                    <p:cond delay="0"/>
                                  </p:stCondLst>
                                  <p:childTnLst>
                                    <p:set>
                                      <p:cBhvr>
                                        <p:cTn id="108" dur="1" fill="hold">
                                          <p:stCondLst>
                                            <p:cond delay="0"/>
                                          </p:stCondLst>
                                        </p:cTn>
                                        <p:tgtEl>
                                          <p:spTgt spid="326718"/>
                                        </p:tgtEl>
                                        <p:attrNameLst>
                                          <p:attrName>style.visibility</p:attrName>
                                        </p:attrNameLst>
                                      </p:cBhvr>
                                      <p:to>
                                        <p:strVal val="visible"/>
                                      </p:to>
                                    </p:set>
                                    <p:anim calcmode="lin" valueType="num">
                                      <p:cBhvr additive="base">
                                        <p:cTn id="109" dur="500" fill="hold"/>
                                        <p:tgtEl>
                                          <p:spTgt spid="326718"/>
                                        </p:tgtEl>
                                        <p:attrNameLst>
                                          <p:attrName>ppt_x</p:attrName>
                                        </p:attrNameLst>
                                      </p:cBhvr>
                                      <p:tavLst>
                                        <p:tav tm="0">
                                          <p:val>
                                            <p:strVal val="0-#ppt_w/2"/>
                                          </p:val>
                                        </p:tav>
                                        <p:tav tm="100000">
                                          <p:val>
                                            <p:strVal val="#ppt_x"/>
                                          </p:val>
                                        </p:tav>
                                      </p:tavLst>
                                    </p:anim>
                                    <p:anim calcmode="lin" valueType="num">
                                      <p:cBhvr additive="base">
                                        <p:cTn id="110" dur="500" fill="hold"/>
                                        <p:tgtEl>
                                          <p:spTgt spid="326718"/>
                                        </p:tgtEl>
                                        <p:attrNameLst>
                                          <p:attrName>ppt_y</p:attrName>
                                        </p:attrNameLst>
                                      </p:cBhvr>
                                      <p:tavLst>
                                        <p:tav tm="0">
                                          <p:val>
                                            <p:strVal val="#ppt_y"/>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99"/>
                                        </p:tgtEl>
                                        <p:attrNameLst>
                                          <p:attrName>style.visibility</p:attrName>
                                        </p:attrNameLst>
                                      </p:cBhvr>
                                      <p:to>
                                        <p:strVal val="visible"/>
                                      </p:to>
                                    </p:set>
                                    <p:animEffect transition="in" filter="fade">
                                      <p:cBhvr>
                                        <p:cTn id="113" dur="1000"/>
                                        <p:tgtEl>
                                          <p:spTgt spid="99"/>
                                        </p:tgtEl>
                                      </p:cBhvr>
                                    </p:animEffect>
                                    <p:anim calcmode="lin" valueType="num">
                                      <p:cBhvr>
                                        <p:cTn id="114" dur="1000" fill="hold"/>
                                        <p:tgtEl>
                                          <p:spTgt spid="99"/>
                                        </p:tgtEl>
                                        <p:attrNameLst>
                                          <p:attrName>ppt_x</p:attrName>
                                        </p:attrNameLst>
                                      </p:cBhvr>
                                      <p:tavLst>
                                        <p:tav tm="0">
                                          <p:val>
                                            <p:strVal val="#ppt_x"/>
                                          </p:val>
                                        </p:tav>
                                        <p:tav tm="100000">
                                          <p:val>
                                            <p:strVal val="#ppt_x"/>
                                          </p:val>
                                        </p:tav>
                                      </p:tavLst>
                                    </p:anim>
                                    <p:anim calcmode="lin" valueType="num">
                                      <p:cBhvr>
                                        <p:cTn id="115" dur="1000" fill="hold"/>
                                        <p:tgtEl>
                                          <p:spTgt spid="99"/>
                                        </p:tgtEl>
                                        <p:attrNameLst>
                                          <p:attrName>ppt_y</p:attrName>
                                        </p:attrNameLst>
                                      </p:cBhvr>
                                      <p:tavLst>
                                        <p:tav tm="0">
                                          <p:val>
                                            <p:strVal val="#ppt_y+.1"/>
                                          </p:val>
                                        </p:tav>
                                        <p:tav tm="100000">
                                          <p:val>
                                            <p:strVal val="#ppt_y"/>
                                          </p:val>
                                        </p:tav>
                                      </p:tavLst>
                                    </p:anim>
                                  </p:childTnLst>
                                </p:cTn>
                              </p:par>
                            </p:childTnLst>
                          </p:cTn>
                        </p:par>
                        <p:par>
                          <p:cTn id="116" fill="hold">
                            <p:stCondLst>
                              <p:cond delay="3500"/>
                            </p:stCondLst>
                            <p:childTnLst>
                              <p:par>
                                <p:cTn id="117" presetID="22" presetClass="entr" presetSubtype="8" fill="hold" grpId="0" nodeType="afterEffect">
                                  <p:stCondLst>
                                    <p:cond delay="0"/>
                                  </p:stCondLst>
                                  <p:childTnLst>
                                    <p:set>
                                      <p:cBhvr>
                                        <p:cTn id="118" dur="1" fill="hold">
                                          <p:stCondLst>
                                            <p:cond delay="0"/>
                                          </p:stCondLst>
                                        </p:cTn>
                                        <p:tgtEl>
                                          <p:spTgt spid="131"/>
                                        </p:tgtEl>
                                        <p:attrNameLst>
                                          <p:attrName>style.visibility</p:attrName>
                                        </p:attrNameLst>
                                      </p:cBhvr>
                                      <p:to>
                                        <p:strVal val="visible"/>
                                      </p:to>
                                    </p:set>
                                    <p:animEffect transition="in" filter="wipe(left)">
                                      <p:cBhvr>
                                        <p:cTn id="11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7" grpId="0" animBg="1"/>
      <p:bldP spid="326658" grpId="0" animBg="1"/>
      <p:bldP spid="326659" grpId="0" animBg="1"/>
      <p:bldP spid="326660" grpId="0" animBg="1"/>
      <p:bldP spid="326661" grpId="0" animBg="1"/>
      <p:bldP spid="326662" grpId="0" animBg="1"/>
      <p:bldP spid="326663" grpId="0" animBg="1"/>
      <p:bldP spid="326666" grpId="0" animBg="1"/>
      <p:bldP spid="326667" grpId="0" animBg="1"/>
      <p:bldP spid="326668" grpId="0" animBg="1"/>
      <p:bldP spid="326669" grpId="0" animBg="1"/>
      <p:bldP spid="326671" grpId="0" animBg="1"/>
      <p:bldP spid="326672" grpId="0" animBg="1"/>
      <p:bldP spid="326673" grpId="0" animBg="1"/>
      <p:bldP spid="326677" grpId="0"/>
      <p:bldP spid="176" grpId="0" animBg="1"/>
      <p:bldP spid="177" grpId="0" animBg="1"/>
      <p:bldP spid="326674" grpId="0"/>
      <p:bldP spid="180" grpId="0" animBg="1"/>
      <p:bldP spid="5" grpId="0" animBg="1"/>
      <p:bldP spid="326698" grpId="0" animBg="1"/>
      <p:bldP spid="326718" grpId="0" animBg="1"/>
      <p:bldP spid="326670" grpId="0" animBg="1"/>
      <p:bldP spid="35" grpId="0" animBg="1"/>
      <p:bldP spid="1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
          <p:cNvSpPr>
            <a:spLocks noChangeArrowheads="1"/>
          </p:cNvSpPr>
          <p:nvPr/>
        </p:nvSpPr>
        <p:spPr bwMode="auto">
          <a:xfrm>
            <a:off x="200472" y="622122"/>
            <a:ext cx="9705528" cy="6235878"/>
          </a:xfrm>
          <a:prstGeom prst="rect">
            <a:avLst/>
          </a:prstGeom>
          <a:noFill/>
          <a:ln w="9525">
            <a:noFill/>
            <a:miter lim="800000"/>
            <a:headEnd/>
            <a:tailEnd/>
          </a:ln>
        </p:spPr>
        <p:txBody>
          <a:bodyPr wrap="square" anchor="t" anchorCtr="0">
            <a:noAutofit/>
          </a:bodyPr>
          <a:lstStyle/>
          <a:p>
            <a:pPr marL="2425700" indent="-2425700">
              <a:spcBef>
                <a:spcPts val="1200"/>
              </a:spcBef>
            </a:pPr>
            <a:r>
              <a:rPr lang="ja-JP" altLang="en-US" sz="2800" u="sng">
                <a:latin typeface="ＭＳ Ｐゴシック" pitchFamily="50" charset="-128"/>
                <a:ea typeface="ＭＳ Ｐゴシック" pitchFamily="50" charset="-128"/>
                <a:cs typeface="HG丸ｺﾞｼｯｸM-PRO" pitchFamily="50" charset="-128"/>
              </a:rPr>
              <a:t>①「モニタリング」が、本当の意味での連携の始まり</a:t>
            </a:r>
            <a:endParaRPr lang="en-US" altLang="ja-JP" sz="2800" u="sng"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⇒初回の利用計画と支援計画とではズレが生じやすい</a:t>
            </a: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⇒モニタリングで、そのズレを修正していく</a:t>
            </a:r>
            <a:endParaRPr lang="en-US" altLang="ja-JP" sz="2400" dirty="0">
              <a:latin typeface="ＭＳ Ｐゴシック" pitchFamily="50" charset="-128"/>
              <a:ea typeface="ＭＳ Ｐゴシック" pitchFamily="50" charset="-128"/>
              <a:cs typeface="HG丸ｺﾞｼｯｸM-PRO" pitchFamily="50" charset="-128"/>
            </a:endParaRPr>
          </a:p>
          <a:p>
            <a:pPr marL="1519238" indent="-1519238">
              <a:spcBef>
                <a:spcPts val="0"/>
              </a:spcBef>
            </a:pPr>
            <a:r>
              <a:rPr lang="ja-JP" altLang="en-US" sz="2400">
                <a:latin typeface="ＭＳ Ｐゴシック" pitchFamily="50" charset="-128"/>
                <a:ea typeface="ＭＳ Ｐゴシック" pitchFamily="50" charset="-128"/>
                <a:cs typeface="HG丸ｺﾞｼｯｸM-PRO" pitchFamily="50" charset="-128"/>
              </a:rPr>
              <a:t>　　⇒ズレの修正は、相談支援専門員と児発管の面前対話から始まる</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ja-JP" altLang="en-US" sz="2800">
                <a:latin typeface="ＭＳ Ｐゴシック" pitchFamily="50" charset="-128"/>
                <a:ea typeface="ＭＳ Ｐゴシック" pitchFamily="50" charset="-128"/>
                <a:cs typeface="HG丸ｺﾞｼｯｸM-PRO" pitchFamily="50" charset="-128"/>
              </a:rPr>
              <a:t>②</a:t>
            </a:r>
            <a:r>
              <a:rPr lang="ja-JP" altLang="en-US" sz="2800" u="sng">
                <a:latin typeface="ＭＳ Ｐゴシック" pitchFamily="50" charset="-128"/>
                <a:ea typeface="ＭＳ Ｐゴシック" pitchFamily="50" charset="-128"/>
                <a:cs typeface="HG丸ｺﾞｼｯｸM-PRO" pitchFamily="50" charset="-128"/>
              </a:rPr>
              <a:t>「モリタリング」は、支援の質を向上させる絶好の機会</a:t>
            </a:r>
            <a:endParaRPr lang="en-US" altLang="ja-JP" sz="2800" dirty="0">
              <a:latin typeface="ＭＳ Ｐゴシック" pitchFamily="50" charset="-128"/>
              <a:ea typeface="ＭＳ Ｐゴシック" pitchFamily="50" charset="-128"/>
              <a:cs typeface="HG丸ｺﾞｼｯｸM-PRO" pitchFamily="50" charset="-128"/>
            </a:endParaRPr>
          </a:p>
          <a:p>
            <a:pPr marL="2425700" indent="-2425700">
              <a:spcBef>
                <a:spcPts val="0"/>
              </a:spcBef>
            </a:pPr>
            <a:r>
              <a:rPr lang="ja-JP" altLang="en-US" sz="2400">
                <a:latin typeface="ＭＳ Ｐゴシック" pitchFamily="50" charset="-128"/>
                <a:ea typeface="ＭＳ Ｐゴシック" pitchFamily="50" charset="-128"/>
                <a:cs typeface="HG丸ｺﾞｼｯｸM-PRO" pitchFamily="50" charset="-128"/>
              </a:rPr>
              <a:t>　　⇒相談支援は、不適切支援を発見しやすい位置づけ</a:t>
            </a:r>
            <a:endParaRPr lang="en-US" altLang="ja-JP" sz="2400" dirty="0">
              <a:latin typeface="ＭＳ Ｐゴシック" pitchFamily="50" charset="-128"/>
              <a:ea typeface="ＭＳ Ｐゴシック" pitchFamily="50" charset="-128"/>
              <a:cs typeface="HG丸ｺﾞｼｯｸM-PRO" pitchFamily="50" charset="-128"/>
            </a:endParaRPr>
          </a:p>
          <a:p>
            <a:pPr marL="801688" indent="-801688">
              <a:spcBef>
                <a:spcPts val="0"/>
              </a:spcBef>
            </a:pPr>
            <a:r>
              <a:rPr lang="ja-JP" altLang="en-US" sz="2400">
                <a:latin typeface="ＭＳ Ｐゴシック" pitchFamily="50" charset="-128"/>
                <a:ea typeface="ＭＳ Ｐゴシック" pitchFamily="50" charset="-128"/>
                <a:cs typeface="HG丸ｺﾞｼｯｸM-PRO" pitchFamily="50" charset="-128"/>
              </a:rPr>
              <a:t>　　⇒相談支援は、子どもや家族目線で支援の内容を評価できる</a:t>
            </a:r>
            <a:endParaRPr lang="en-US" altLang="ja-JP" sz="2400"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⇒相談支援は、通所支援が行う発達や特性等のアセスメント、支援内容や効果等を知ることで、支援利用計画の内容を適正化・向上できる</a:t>
            </a:r>
            <a:endParaRPr lang="en-US" altLang="ja-JP" sz="2400" dirty="0">
              <a:latin typeface="ＭＳ Ｐゴシック" pitchFamily="50" charset="-128"/>
              <a:ea typeface="ＭＳ Ｐゴシック" pitchFamily="50" charset="-128"/>
              <a:cs typeface="HG丸ｺﾞｼｯｸM-PRO" pitchFamily="50" charset="-128"/>
            </a:endParaRPr>
          </a:p>
          <a:p>
            <a:pPr marL="714375" indent="-714375">
              <a:spcBef>
                <a:spcPts val="0"/>
              </a:spcBef>
            </a:pPr>
            <a:r>
              <a:rPr lang="ja-JP" altLang="en-US" sz="2400">
                <a:latin typeface="ＭＳ Ｐゴシック" pitchFamily="50" charset="-128"/>
                <a:ea typeface="ＭＳ Ｐゴシック" pitchFamily="50" charset="-128"/>
                <a:cs typeface="HG丸ｺﾞｼｯｸM-PRO" pitchFamily="50" charset="-128"/>
              </a:rPr>
              <a:t>　　⇒発達支援は、外部から視点を入れてもらうことで自らの支援について真摯に向き合うことができる（批判ではなく子ども中心の議論を）</a:t>
            </a:r>
            <a:endParaRPr lang="en-US" altLang="ja-JP" sz="2400" dirty="0">
              <a:latin typeface="ＭＳ Ｐゴシック" pitchFamily="50" charset="-128"/>
              <a:ea typeface="ＭＳ Ｐゴシック" pitchFamily="50" charset="-128"/>
              <a:cs typeface="HG丸ｺﾞｼｯｸM-PRO" pitchFamily="50" charset="-128"/>
            </a:endParaRPr>
          </a:p>
          <a:p>
            <a:pPr marL="2425700" indent="-2425700">
              <a:spcBef>
                <a:spcPts val="600"/>
              </a:spcBef>
            </a:pPr>
            <a:r>
              <a:rPr lang="en-US" altLang="ja-JP" sz="2800" dirty="0">
                <a:latin typeface="ＭＳ Ｐゴシック" pitchFamily="50" charset="-128"/>
                <a:ea typeface="ＭＳ Ｐゴシック" pitchFamily="50" charset="-128"/>
                <a:cs typeface="HG丸ｺﾞｼｯｸM-PRO" pitchFamily="50" charset="-128"/>
              </a:rPr>
              <a:t>③</a:t>
            </a:r>
            <a:r>
              <a:rPr lang="ja-JP" altLang="en-US" sz="2800" u="sng">
                <a:latin typeface="ＭＳ Ｐゴシック" pitchFamily="50" charset="-128"/>
                <a:ea typeface="ＭＳ Ｐゴシック" pitchFamily="50" charset="-128"/>
                <a:cs typeface="HG丸ｺﾞｼｯｸM-PRO" pitchFamily="50" charset="-128"/>
              </a:rPr>
              <a:t>「モニタリング」で、新たなニーズや不足するニーズに気づく</a:t>
            </a:r>
            <a:endParaRPr lang="en-US" altLang="ja-JP" sz="2800" dirty="0">
              <a:latin typeface="ＭＳ Ｐゴシック" pitchFamily="50" charset="-128"/>
              <a:ea typeface="ＭＳ Ｐゴシック" pitchFamily="50" charset="-128"/>
              <a:cs typeface="HG丸ｺﾞｼｯｸM-PRO" pitchFamily="50" charset="-128"/>
            </a:endParaRPr>
          </a:p>
          <a:p>
            <a:pPr marL="757238" indent="-757238">
              <a:spcBef>
                <a:spcPts val="0"/>
              </a:spcBef>
            </a:pPr>
            <a:r>
              <a:rPr lang="ja-JP" altLang="en-US" sz="2400">
                <a:latin typeface="ＭＳ Ｐゴシック" pitchFamily="50" charset="-128"/>
                <a:ea typeface="ＭＳ Ｐゴシック" pitchFamily="50" charset="-128"/>
                <a:cs typeface="HG丸ｺﾞｼｯｸM-PRO" pitchFamily="50" charset="-128"/>
              </a:rPr>
              <a:t>　　⇒相談支援、発達支援のそれぞれの立場で、子どもや家族の状態や</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状況の変化、それに伴うニーズ変化に気づくことができ、共有できる</a:t>
            </a:r>
            <a:endParaRPr lang="en-US" altLang="ja-JP" sz="2400" dirty="0">
              <a:latin typeface="ＭＳ Ｐゴシック" pitchFamily="50" charset="-128"/>
              <a:ea typeface="ＭＳ Ｐゴシック" pitchFamily="50" charset="-128"/>
              <a:cs typeface="HG丸ｺﾞｼｯｸM-PRO" pitchFamily="50" charset="-128"/>
            </a:endParaRPr>
          </a:p>
          <a:p>
            <a:pPr marL="757238" indent="-757238">
              <a:spcBef>
                <a:spcPts val="0"/>
              </a:spcBef>
            </a:pPr>
            <a:r>
              <a:rPr lang="ja-JP" altLang="en-US" sz="2400">
                <a:latin typeface="ＭＳ Ｐゴシック" pitchFamily="50" charset="-128"/>
                <a:ea typeface="ＭＳ Ｐゴシック" pitchFamily="50" charset="-128"/>
                <a:cs typeface="HG丸ｺﾞｼｯｸM-PRO" pitchFamily="50" charset="-128"/>
              </a:rPr>
              <a:t>　　⇒新たなニーズや不足するニーズは、相談支援を中心に再構成する</a:t>
            </a:r>
            <a:r>
              <a:rPr lang="en-US" altLang="ja-JP" sz="2400" dirty="0">
                <a:latin typeface="ＭＳ Ｐゴシック" pitchFamily="50" charset="-128"/>
                <a:ea typeface="ＭＳ Ｐゴシック" pitchFamily="50" charset="-128"/>
                <a:cs typeface="HG丸ｺﾞｼｯｸM-PRO" pitchFamily="50" charset="-128"/>
              </a:rPr>
              <a:t> </a:t>
            </a:r>
            <a:r>
              <a:rPr lang="ja-JP" altLang="en-US" sz="2400">
                <a:latin typeface="ＭＳ Ｐゴシック" pitchFamily="50" charset="-128"/>
                <a:ea typeface="ＭＳ Ｐゴシック" pitchFamily="50" charset="-128"/>
                <a:cs typeface="HG丸ｺﾞｼｯｸM-PRO" pitchFamily="50" charset="-128"/>
              </a:rPr>
              <a:t>機会となる</a:t>
            </a:r>
            <a:endParaRPr lang="ja-JP" altLang="en-US" sz="2400" dirty="0">
              <a:latin typeface="ＭＳ Ｐゴシック" pitchFamily="50" charset="-128"/>
              <a:ea typeface="ＭＳ Ｐゴシック" pitchFamily="50" charset="-128"/>
              <a:cs typeface="HG丸ｺﾞｼｯｸM-PRO" pitchFamily="50" charset="-128"/>
            </a:endParaRPr>
          </a:p>
        </p:txBody>
      </p:sp>
      <p:sp>
        <p:nvSpPr>
          <p:cNvPr id="4" name="スライド番号プレースホルダ 43"/>
          <p:cNvSpPr>
            <a:spLocks noGrp="1"/>
          </p:cNvSpPr>
          <p:nvPr>
            <p:ph type="sldNum" sz="quarter" idx="12"/>
          </p:nvPr>
        </p:nvSpPr>
        <p:spPr>
          <a:xfrm>
            <a:off x="7594600" y="6493145"/>
            <a:ext cx="2311400" cy="365125"/>
          </a:xfrm>
        </p:spPr>
        <p:txBody>
          <a:bodyPr/>
          <a:lstStyle/>
          <a:p>
            <a:pPr algn="r" rtl="0">
              <a:defRPr/>
            </a:pPr>
            <a:fld id="{848A0291-7E93-4D18-B509-C97C96F1E9C5}" type="slidenum">
              <a:rPr kumimoji="1" lang="ja-JP" altLang="en-US" sz="1400" kern="1200">
                <a:solidFill>
                  <a:prstClr val="black"/>
                </a:solidFill>
                <a:latin typeface="Arial" pitchFamily="34" charset="0"/>
                <a:ea typeface="ＭＳ Ｐゴシック"/>
                <a:cs typeface="Arial" pitchFamily="34" charset="0"/>
              </a:rPr>
              <a:pPr algn="r" rtl="0">
                <a:defRPr/>
              </a:pPr>
              <a:t>26</a:t>
            </a:fld>
            <a:endParaRPr kumimoji="1" lang="ja-JP" altLang="en-US" sz="1400" kern="1200" dirty="0">
              <a:solidFill>
                <a:prstClr val="black"/>
              </a:solidFill>
              <a:latin typeface="Arial" pitchFamily="34" charset="0"/>
              <a:ea typeface="ＭＳ Ｐゴシック"/>
              <a:cs typeface="Arial" pitchFamily="34" charset="0"/>
            </a:endParaRPr>
          </a:p>
        </p:txBody>
      </p:sp>
      <p:sp>
        <p:nvSpPr>
          <p:cNvPr id="5" name="Rectangle 3"/>
          <p:cNvSpPr txBox="1">
            <a:spLocks noChangeArrowheads="1"/>
          </p:cNvSpPr>
          <p:nvPr/>
        </p:nvSpPr>
        <p:spPr bwMode="auto">
          <a:xfrm>
            <a:off x="-8206" y="116632"/>
            <a:ext cx="9906000" cy="621852"/>
          </a:xfrm>
          <a:prstGeom prst="rect">
            <a:avLst/>
          </a:prstGeom>
          <a:noFill/>
          <a:ln w="9525">
            <a:noFill/>
            <a:miter lim="800000"/>
            <a:headEnd/>
            <a:tailEnd/>
          </a:ln>
        </p:spPr>
        <p:txBody>
          <a:bodyPr lIns="91399" tIns="45701" rIns="91399" bIns="45701"/>
          <a:lstStyle/>
          <a:p>
            <a:pPr algn="ctr">
              <a:lnSpc>
                <a:spcPct val="80000"/>
              </a:lnSpc>
              <a:spcBef>
                <a:spcPct val="20000"/>
              </a:spcBef>
            </a:pPr>
            <a:r>
              <a:rPr lang="ja-JP" altLang="en-US" sz="4000" u="sng" spc="-100">
                <a:solidFill>
                  <a:srgbClr val="000000"/>
                </a:solidFill>
              </a:rPr>
              <a:t>「モニタリング」の重要性</a:t>
            </a:r>
            <a:endParaRPr lang="en-US" altLang="ja-JP" sz="4000" u="sng" spc="-100" dirty="0">
              <a:solidFill>
                <a:srgbClr val="000000"/>
              </a:solidFill>
            </a:endParaRPr>
          </a:p>
        </p:txBody>
      </p:sp>
    </p:spTree>
    <p:extLst>
      <p:ext uri="{BB962C8B-B14F-4D97-AF65-F5344CB8AC3E}">
        <p14:creationId xmlns:p14="http://schemas.microsoft.com/office/powerpoint/2010/main" val="1500990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15197"/>
            <a:ext cx="9906000" cy="380302"/>
          </a:xfrm>
        </p:spPr>
        <p:txBody>
          <a:bodyPr>
            <a:noAutofit/>
          </a:bodyPr>
          <a:lstStyle/>
          <a:p>
            <a:pPr algn="ctr"/>
            <a:r>
              <a:rPr lang="ja-JP" altLang="en-US" sz="3200">
                <a:effectLst/>
                <a:latin typeface="MS PGothic" panose="020B0600070205080204" pitchFamily="34" charset="-128"/>
                <a:ea typeface="MS PGothic" panose="020B0600070205080204" pitchFamily="34" charset="-128"/>
                <a:cs typeface="Times New Roman" panose="02020603050405020304" pitchFamily="18" charset="0"/>
              </a:rPr>
              <a:t>支援提供のプロセスに沿って現状を確認しましょう</a:t>
            </a:r>
            <a:endParaRPr lang="ja-JP" altLang="en-US" sz="5400" dirty="0">
              <a:latin typeface="MS PGothic" panose="020B0600070205080204" pitchFamily="34" charset="-128"/>
              <a:ea typeface="MS PGothic" panose="020B0600070205080204" pitchFamily="34" charset="-128"/>
            </a:endParaRPr>
          </a:p>
        </p:txBody>
      </p:sp>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294441952"/>
              </p:ext>
            </p:extLst>
          </p:nvPr>
        </p:nvGraphicFramePr>
        <p:xfrm>
          <a:off x="92460" y="813349"/>
          <a:ext cx="9721080" cy="6004560"/>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1">
                  <a:extLst>
                    <a:ext uri="{9D8B030D-6E8A-4147-A177-3AD203B41FA5}">
                      <a16:colId xmlns:a16="http://schemas.microsoft.com/office/drawing/2014/main" val="714841783"/>
                    </a:ext>
                  </a:extLst>
                </a:gridCol>
                <a:gridCol w="1548171">
                  <a:extLst>
                    <a:ext uri="{9D8B030D-6E8A-4147-A177-3AD203B41FA5}">
                      <a16:colId xmlns:a16="http://schemas.microsoft.com/office/drawing/2014/main" val="3000402989"/>
                    </a:ext>
                  </a:extLst>
                </a:gridCol>
              </a:tblGrid>
              <a:tr h="354119">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4119">
                <a:tc rowSpan="6">
                  <a:txBody>
                    <a:bodyPr/>
                    <a:lstStyle/>
                    <a:p>
                      <a:r>
                        <a:rPr kumimoji="1" lang="ja-JP" altLang="en-US"/>
                        <a:t>①利用相談</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保護者から通所事業所の利用相談がある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a:t>はい</a:t>
                      </a:r>
                      <a:r>
                        <a:rPr kumimoji="1" lang="en-US" altLang="ja-JP"/>
                        <a:t> </a:t>
                      </a:r>
                      <a:r>
                        <a:rPr kumimoji="1" lang="ja-JP" altLang="en-US"/>
                        <a:t>・</a:t>
                      </a:r>
                      <a:r>
                        <a:rPr kumimoji="1" lang="en-US" altLang="ja-JP"/>
                        <a:t> </a:t>
                      </a:r>
                      <a:r>
                        <a:rPr kumimoji="1" lang="ja-JP" altLang="en-US"/>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41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相談支援事業所での相談を経て</a:t>
                      </a:r>
                      <a:r>
                        <a:rPr kumimoji="1" lang="en-US" altLang="ja-JP" dirty="0"/>
                        <a:t>､</a:t>
                      </a:r>
                      <a:r>
                        <a:rPr kumimoji="1" lang="ja-JP" altLang="en-US"/>
                        <a:t>相談支援事業所から利用相談がある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541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相談支援事業所を経ずに、保護者から通所事業所に利用相談がある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3624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6248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行政から利用可能性の照会がある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15088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149034"/>
                  </a:ext>
                </a:extLst>
              </a:tr>
              <a:tr h="619709">
                <a:tc rowSpan="3">
                  <a:txBody>
                    <a:bodyPr/>
                    <a:lstStyle/>
                    <a:p>
                      <a:r>
                        <a:rPr kumimoji="1" lang="en-US" altLang="ja-JP" dirty="0"/>
                        <a:t>②</a:t>
                      </a:r>
                      <a:r>
                        <a:rPr kumimoji="1" lang="ja-JP" altLang="en-US" sz="1770"/>
                        <a:t>申請勧奨・相談への繋ぎ</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相談支援事業所を経ずに通所事業所に利用相談があった場合は、アセスメントをする前に行政への申請の勧奨もしくは相談支援事業所に繋げている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61970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相談支援事業所を経ずに通所事業所に利用相談があった場合は、アセスメント後利用を前提として行政への申請の勧奨もしくは相談支援事業所に繋げている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133336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課題とできること</a:t>
                      </a:r>
                      <a:r>
                        <a:rPr kumimoji="1" lang="en-US" altLang="ja-JP" dirty="0"/>
                        <a:t>】</a:t>
                      </a:r>
                    </a:p>
                    <a:p>
                      <a:pPr algn="l"/>
                      <a:endParaRPr kumimoji="1" lang="en-US" altLang="ja-JP" dirty="0"/>
                    </a:p>
                    <a:p>
                      <a:pPr algn="l"/>
                      <a:endParaRPr kumimoji="1" lang="en-US" altLang="ja-JP" sz="2800"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862097"/>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27</a:t>
            </a:fld>
            <a:endParaRPr lang="en-US" altLang="ja-JP" sz="2000" dirty="0">
              <a:solidFill>
                <a:srgbClr val="000000"/>
              </a:solidFill>
            </a:endParaRPr>
          </a:p>
        </p:txBody>
      </p:sp>
      <p:sp>
        <p:nvSpPr>
          <p:cNvPr id="3" name="テキスト ボックス 2">
            <a:extLst>
              <a:ext uri="{FF2B5EF4-FFF2-40B4-BE49-F238E27FC236}">
                <a16:creationId xmlns:a16="http://schemas.microsoft.com/office/drawing/2014/main" id="{29E0B0C0-248D-F81A-398F-C29CF4E91E63}"/>
              </a:ext>
            </a:extLst>
          </p:cNvPr>
          <p:cNvSpPr txBox="1"/>
          <p:nvPr/>
        </p:nvSpPr>
        <p:spPr>
          <a:xfrm>
            <a:off x="92460" y="490394"/>
            <a:ext cx="9451626" cy="338554"/>
          </a:xfrm>
          <a:prstGeom prst="rect">
            <a:avLst/>
          </a:prstGeom>
          <a:noFill/>
        </p:spPr>
        <p:txBody>
          <a:bodyPr wrap="none" rtlCol="0">
            <a:spAutoFit/>
          </a:bodyPr>
          <a:lstStyle/>
          <a:p>
            <a:r>
              <a:rPr kumimoji="1" lang="ja-JP" altLang="en-US" sz="1600">
                <a:solidFill>
                  <a:srgbClr val="0432FF"/>
                </a:solidFill>
              </a:rPr>
              <a:t>（留意点）</a:t>
            </a:r>
            <a:r>
              <a:rPr lang="ja-JP" altLang="en-US" sz="1600">
                <a:solidFill>
                  <a:srgbClr val="0432FF"/>
                </a:solidFill>
              </a:rPr>
              <a:t>障害児入所支援については、①</a:t>
            </a:r>
            <a:r>
              <a:rPr lang="en-US" altLang="ja-JP" sz="1600" dirty="0">
                <a:solidFill>
                  <a:srgbClr val="0432FF"/>
                </a:solidFill>
              </a:rPr>
              <a:t>〜</a:t>
            </a:r>
            <a:r>
              <a:rPr lang="ja-JP" altLang="en-US" sz="1600">
                <a:solidFill>
                  <a:srgbClr val="0432FF"/>
                </a:solidFill>
              </a:rPr>
              <a:t>⑩の項目では「相談支援」を「児童相談所」に読み替えてください</a:t>
            </a:r>
            <a:endParaRPr kumimoji="1" lang="ja-JP" altLang="en-US" sz="1600">
              <a:solidFill>
                <a:srgbClr val="0432FF"/>
              </a:solidFill>
            </a:endParaRPr>
          </a:p>
        </p:txBody>
      </p:sp>
    </p:spTree>
    <p:extLst>
      <p:ext uri="{BB962C8B-B14F-4D97-AF65-F5344CB8AC3E}">
        <p14:creationId xmlns:p14="http://schemas.microsoft.com/office/powerpoint/2010/main" val="170175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4112233754"/>
              </p:ext>
            </p:extLst>
          </p:nvPr>
        </p:nvGraphicFramePr>
        <p:xfrm>
          <a:off x="92460" y="44624"/>
          <a:ext cx="9721080" cy="6764905"/>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0">
                  <a:extLst>
                    <a:ext uri="{9D8B030D-6E8A-4147-A177-3AD203B41FA5}">
                      <a16:colId xmlns:a16="http://schemas.microsoft.com/office/drawing/2014/main" val="714841783"/>
                    </a:ext>
                  </a:extLst>
                </a:gridCol>
                <a:gridCol w="1548172">
                  <a:extLst>
                    <a:ext uri="{9D8B030D-6E8A-4147-A177-3AD203B41FA5}">
                      <a16:colId xmlns:a16="http://schemas.microsoft.com/office/drawing/2014/main" val="3119150892"/>
                    </a:ext>
                  </a:extLst>
                </a:gridCol>
              </a:tblGrid>
              <a:tr h="386765">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86765">
                <a:tc rowSpan="7">
                  <a:txBody>
                    <a:bodyPr/>
                    <a:lstStyle/>
                    <a:p>
                      <a:r>
                        <a:rPr kumimoji="1" lang="ja-JP" altLang="en-US"/>
                        <a:t>③アセスメント情報の共有</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相談支援事業所から通所支援事業所にアセスメント情報の提供がある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相談支援事業所から通所支援事業所にアセスメント情報の提供依頼がある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53450"/>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通所支援事業所から相談支援事業所にアセスメント情報の照会がある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38676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通所支援事業所から相談支援事業所にアセスメント情報を自ら提供している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005193"/>
                  </a:ext>
                </a:extLst>
              </a:tr>
              <a:tr h="25314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行政が収集した情報（意見書等を含む）を共有している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283329"/>
                  </a:ext>
                </a:extLst>
              </a:tr>
              <a:tr h="25314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支援利用計画原案作成前後に通所事業所と内容等の確認を行っている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5796125"/>
                  </a:ext>
                </a:extLst>
              </a:tr>
              <a:tr h="1045228">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en-US" altLang="ja-JP"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54844">
                <a:tc rowSpan="6">
                  <a:txBody>
                    <a:bodyPr/>
                    <a:lstStyle/>
                    <a:p>
                      <a:r>
                        <a:rPr kumimoji="1" lang="ja-JP" altLang="en-US"/>
                        <a:t>④アセスメント内容</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相談支援事業所のアセスメントは、本人に会い発達支援の必要性を評価している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a:t>相談支援事業所のアセスメントは、家族・地域連携のニーズを収集している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通所支援事業所は、発達の視点から支援の必要性を評価している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177732">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通所支援事業所は、ガイドラインの５領域を意識してアセスメントをしている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747242"/>
                  </a:ext>
                </a:extLst>
              </a:tr>
              <a:tr h="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アセスメントは、保護者だけでなく本人の意見・意向を確認している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501149"/>
                  </a:ext>
                </a:extLst>
              </a:tr>
              <a:tr h="24402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28</a:t>
            </a:fld>
            <a:endParaRPr lang="en-US" altLang="ja-JP" sz="2000" dirty="0">
              <a:solidFill>
                <a:srgbClr val="000000"/>
              </a:solidFill>
            </a:endParaRPr>
          </a:p>
        </p:txBody>
      </p:sp>
    </p:spTree>
    <p:extLst>
      <p:ext uri="{BB962C8B-B14F-4D97-AF65-F5344CB8AC3E}">
        <p14:creationId xmlns:p14="http://schemas.microsoft.com/office/powerpoint/2010/main" val="3100342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85961" y="-36354"/>
            <a:ext cx="8652510" cy="800100"/>
          </a:xfrm>
        </p:spPr>
        <p:txBody>
          <a:bodyPr lIns="0" tIns="0" rIns="0" bIns="0">
            <a:noAutofit/>
          </a:bodyPr>
          <a:lstStyle/>
          <a:p>
            <a:r>
              <a:rPr kumimoji="1" lang="ja-JP" altLang="en-US" sz="4000" u="sng" dirty="0">
                <a:latin typeface="MS PGothic" panose="020B0600070205080204" pitchFamily="34" charset="-128"/>
                <a:ea typeface="MS PGothic" panose="020B0600070205080204" pitchFamily="34" charset="-128"/>
              </a:rPr>
              <a:t>講義内容</a:t>
            </a:r>
            <a:r>
              <a:rPr kumimoji="1" lang="ja-JP" altLang="en-US" sz="4000" u="sng">
                <a:latin typeface="MS PGothic" panose="020B0600070205080204" pitchFamily="34" charset="-128"/>
                <a:ea typeface="MS PGothic" panose="020B0600070205080204" pitchFamily="34" charset="-128"/>
              </a:rPr>
              <a:t>の項目と</a:t>
            </a:r>
            <a:r>
              <a:rPr kumimoji="1" lang="ja-JP" altLang="en-US" sz="4000" u="sng" dirty="0">
                <a:latin typeface="MS PGothic" panose="020B0600070205080204" pitchFamily="34" charset="-128"/>
                <a:ea typeface="MS PGothic" panose="020B0600070205080204" pitchFamily="34" charset="-128"/>
              </a:rPr>
              <a:t>解説</a:t>
            </a: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123448" y="731123"/>
            <a:ext cx="9777536" cy="6049306"/>
          </a:xfrm>
        </p:spPr>
        <p:txBody>
          <a:bodyPr>
            <a:noAutofit/>
          </a:bodyPr>
          <a:lstStyle/>
          <a:p>
            <a:pPr marL="404813" indent="-404813">
              <a:buNone/>
            </a:pPr>
            <a:r>
              <a:rPr kumimoji="1" lang="ja-JP" altLang="en-US" sz="2800">
                <a:latin typeface="MS PGothic" panose="020B0600070205080204" pitchFamily="34" charset="-128"/>
                <a:ea typeface="MS PGothic" panose="020B0600070205080204" pitchFamily="34" charset="-128"/>
              </a:rPr>
              <a:t>１</a:t>
            </a:r>
            <a:r>
              <a:rPr kumimoji="1" lang="en-US" altLang="ja-JP" sz="2800" dirty="0">
                <a:latin typeface="MS PGothic" panose="020B0600070205080204" pitchFamily="34" charset="-128"/>
                <a:ea typeface="MS PGothic" panose="020B0600070205080204" pitchFamily="34" charset="-128"/>
              </a:rPr>
              <a:t> </a:t>
            </a:r>
            <a:r>
              <a:rPr lang="ja-JP" altLang="en-US" sz="2800">
                <a:latin typeface="MS PGothic" panose="020B0600070205080204" pitchFamily="34" charset="-128"/>
                <a:ea typeface="MS PGothic" panose="020B0600070205080204" pitchFamily="34" charset="-128"/>
              </a:rPr>
              <a:t>本研修で学んだことを振り返る</a:t>
            </a:r>
            <a:endParaRPr kumimoji="1" lang="en-US" altLang="ja-JP" sz="2800" dirty="0">
              <a:latin typeface="MS PGothic" panose="020B0600070205080204" pitchFamily="34" charset="-128"/>
              <a:ea typeface="MS PGothic" panose="020B0600070205080204" pitchFamily="34" charset="-128"/>
            </a:endParaRPr>
          </a:p>
          <a:p>
            <a:pPr marL="677863" indent="-352425">
              <a:spcBef>
                <a:spcPts val="0"/>
              </a:spcBef>
              <a:buNone/>
            </a:pPr>
            <a:r>
              <a:rPr lang="en-US" altLang="ja-JP" sz="2400" dirty="0">
                <a:latin typeface="MS PGothic" panose="020B0600070205080204" pitchFamily="34" charset="-128"/>
                <a:ea typeface="MS PGothic" panose="020B0600070205080204" pitchFamily="34" charset="-128"/>
              </a:rPr>
              <a:t>① </a:t>
            </a:r>
            <a:r>
              <a:rPr lang="ja-JP" altLang="en-US" sz="2400">
                <a:latin typeface="MS PGothic" panose="020B0600070205080204" pitchFamily="34" charset="-128"/>
                <a:ea typeface="MS PGothic" panose="020B0600070205080204" pitchFamily="34" charset="-128"/>
              </a:rPr>
              <a:t>児童期における支援提供の基本姿勢　　</a:t>
            </a:r>
            <a:r>
              <a:rPr lang="en-US" altLang="ja-JP" sz="2400" dirty="0">
                <a:latin typeface="MS PGothic" panose="020B0600070205080204" pitchFamily="34" charset="-128"/>
                <a:ea typeface="MS PGothic" panose="020B0600070205080204" pitchFamily="34" charset="-128"/>
              </a:rPr>
              <a:t> </a:t>
            </a:r>
          </a:p>
          <a:p>
            <a:pPr marL="677863" indent="-352425">
              <a:spcBef>
                <a:spcPts val="0"/>
              </a:spcBef>
              <a:buNone/>
            </a:pPr>
            <a:r>
              <a:rPr lang="ja-JP" altLang="en-US" sz="2400">
                <a:latin typeface="MS PGothic" panose="020B0600070205080204" pitchFamily="34" charset="-128"/>
                <a:ea typeface="MS PGothic" panose="020B0600070205080204" pitchFamily="34" charset="-128"/>
              </a:rPr>
              <a:t>②</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児童期における支援提供のポイント</a:t>
            </a:r>
            <a:endParaRPr lang="en-US" altLang="ja-JP" sz="2400" dirty="0">
              <a:latin typeface="MS PGothic" panose="020B0600070205080204" pitchFamily="34" charset="-128"/>
              <a:ea typeface="MS PGothic" panose="020B0600070205080204" pitchFamily="34" charset="-128"/>
            </a:endParaRPr>
          </a:p>
          <a:p>
            <a:pPr marL="677863" indent="-352425">
              <a:spcBef>
                <a:spcPts val="0"/>
              </a:spcBef>
              <a:buFontTx/>
              <a:buNone/>
            </a:pPr>
            <a:r>
              <a:rPr lang="ja-JP" altLang="en-US" sz="2400">
                <a:latin typeface="MS PGothic" panose="020B0600070205080204" pitchFamily="34" charset="-128"/>
                <a:ea typeface="MS PGothic" panose="020B0600070205080204" pitchFamily="34" charset="-128"/>
              </a:rPr>
              <a:t>③</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児童期における発達支援</a:t>
            </a:r>
            <a:endParaRPr lang="en-US" altLang="ja-JP" sz="2400" dirty="0">
              <a:latin typeface="MS PGothic" panose="020B0600070205080204" pitchFamily="34" charset="-128"/>
              <a:ea typeface="MS PGothic" panose="020B0600070205080204" pitchFamily="34" charset="-128"/>
            </a:endParaRPr>
          </a:p>
          <a:p>
            <a:pPr marL="677863" indent="-352425">
              <a:spcBef>
                <a:spcPts val="0"/>
              </a:spcBef>
              <a:buNone/>
            </a:pPr>
            <a:r>
              <a:rPr lang="ja-JP" altLang="en-US" sz="2400">
                <a:latin typeface="MS PGothic" panose="020B0600070205080204" pitchFamily="34" charset="-128"/>
                <a:ea typeface="MS PGothic" panose="020B0600070205080204" pitchFamily="34" charset="-128"/>
              </a:rPr>
              <a:t>④</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児童期における相談支援の目指す方向性</a:t>
            </a:r>
            <a:endParaRPr lang="en-US" altLang="ja-JP" sz="2400" dirty="0">
              <a:latin typeface="MS PGothic" panose="020B0600070205080204" pitchFamily="34" charset="-128"/>
              <a:ea typeface="MS PGothic" panose="020B0600070205080204" pitchFamily="34" charset="-128"/>
            </a:endParaRPr>
          </a:p>
          <a:p>
            <a:pPr marL="677863" indent="-352425">
              <a:spcBef>
                <a:spcPts val="0"/>
              </a:spcBef>
              <a:buNone/>
            </a:pPr>
            <a:r>
              <a:rPr lang="en-US" altLang="ja-JP" sz="2400" dirty="0">
                <a:latin typeface="MS PGothic" panose="020B0600070205080204" pitchFamily="34" charset="-128"/>
                <a:ea typeface="MS PGothic" panose="020B0600070205080204" pitchFamily="34" charset="-128"/>
              </a:rPr>
              <a:t>⑤ </a:t>
            </a:r>
            <a:r>
              <a:rPr lang="ja-JP" altLang="en-US" sz="2400">
                <a:latin typeface="MS PGothic" panose="020B0600070205080204" pitchFamily="34" charset="-128"/>
                <a:ea typeface="MS PGothic" panose="020B0600070205080204" pitchFamily="34" charset="-128"/>
              </a:rPr>
              <a:t>児童期における相談支援の初期的な対応</a:t>
            </a:r>
            <a:endParaRPr lang="en-US" altLang="ja-JP" sz="2400" dirty="0">
              <a:latin typeface="MS PGothic" panose="020B0600070205080204" pitchFamily="34" charset="-128"/>
              <a:ea typeface="MS PGothic" panose="020B0600070205080204" pitchFamily="34" charset="-128"/>
            </a:endParaRPr>
          </a:p>
          <a:p>
            <a:pPr marL="677863" indent="-352425">
              <a:spcBef>
                <a:spcPts val="0"/>
              </a:spcBef>
              <a:buNone/>
            </a:pPr>
            <a:r>
              <a:rPr lang="ja-JP" altLang="en-US" sz="2400">
                <a:latin typeface="MS PGothic" panose="020B0600070205080204" pitchFamily="34" charset="-128"/>
                <a:ea typeface="MS PGothic" panose="020B0600070205080204" pitchFamily="34" charset="-128"/>
              </a:rPr>
              <a:t>⑥</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児童期における支援提供プロセス管理に関する演習</a:t>
            </a:r>
            <a:endParaRPr lang="en-US" altLang="ja-JP" sz="2400" dirty="0">
              <a:latin typeface="MS PGothic" panose="020B0600070205080204" pitchFamily="34" charset="-128"/>
              <a:ea typeface="MS PGothic" panose="020B0600070205080204" pitchFamily="34" charset="-128"/>
            </a:endParaRPr>
          </a:p>
          <a:p>
            <a:pPr marL="677863" indent="-352425">
              <a:spcBef>
                <a:spcPts val="0"/>
              </a:spcBef>
              <a:buNone/>
            </a:pPr>
            <a:r>
              <a:rPr lang="en-US" altLang="ja-JP" sz="2400" dirty="0">
                <a:latin typeface="MS PGothic" panose="020B0600070205080204" pitchFamily="34" charset="-128"/>
                <a:ea typeface="MS PGothic" panose="020B0600070205080204" pitchFamily="34" charset="-128"/>
              </a:rPr>
              <a:t>【</a:t>
            </a:r>
            <a:r>
              <a:rPr lang="ja-JP" altLang="en-US" sz="2400">
                <a:latin typeface="MS PGothic" panose="020B0600070205080204" pitchFamily="34" charset="-128"/>
                <a:ea typeface="MS PGothic" panose="020B0600070205080204" pitchFamily="34" charset="-128"/>
              </a:rPr>
              <a:t>追加</a:t>
            </a:r>
            <a:r>
              <a:rPr lang="en-US" altLang="ja-JP" sz="2400" dirty="0">
                <a:latin typeface="MS PGothic" panose="020B0600070205080204" pitchFamily="34" charset="-128"/>
                <a:ea typeface="MS PGothic" panose="020B0600070205080204" pitchFamily="34" charset="-128"/>
              </a:rPr>
              <a:t>】</a:t>
            </a:r>
            <a:r>
              <a:rPr lang="ja-JP" altLang="en-US" sz="2400">
                <a:latin typeface="MS PGothic" panose="020B0600070205080204" pitchFamily="34" charset="-128"/>
                <a:ea typeface="MS PGothic" panose="020B0600070205080204" pitchFamily="34" charset="-128"/>
              </a:rPr>
              <a:t>移行時の支援、モニタリングの重要性、きょうだい児支援など</a:t>
            </a:r>
            <a:endParaRPr lang="en-US" altLang="ja-JP" sz="2400" dirty="0">
              <a:latin typeface="MS PGothic" panose="020B0600070205080204" pitchFamily="34" charset="-128"/>
              <a:ea typeface="MS PGothic" panose="020B0600070205080204" pitchFamily="34" charset="-128"/>
            </a:endParaRPr>
          </a:p>
          <a:p>
            <a:pPr marL="585788" indent="-574675">
              <a:spcBef>
                <a:spcPts val="1200"/>
              </a:spcBef>
              <a:buNone/>
            </a:pPr>
            <a:r>
              <a:rPr lang="ja-JP" altLang="en-US" sz="2800">
                <a:latin typeface="MS PGothic" panose="020B0600070205080204" pitchFamily="34" charset="-128"/>
                <a:ea typeface="MS PGothic" panose="020B0600070205080204" pitchFamily="34" charset="-128"/>
              </a:rPr>
              <a:t>２　相談支援専門員及び児発管の業務に関する自己点検</a:t>
            </a:r>
            <a:endParaRPr lang="en-US" altLang="ja-JP" sz="2800" dirty="0">
              <a:latin typeface="MS PGothic" panose="020B0600070205080204" pitchFamily="34" charset="-128"/>
              <a:ea typeface="MS PGothic" panose="020B0600070205080204" pitchFamily="34" charset="-128"/>
            </a:endParaRPr>
          </a:p>
          <a:p>
            <a:pPr marL="677863" indent="-314325">
              <a:spcBef>
                <a:spcPts val="0"/>
              </a:spcBef>
              <a:buNone/>
            </a:pPr>
            <a:r>
              <a:rPr lang="ja-JP" altLang="en-US" sz="2400">
                <a:latin typeface="MS PGothic" panose="020B0600070205080204" pitchFamily="34" charset="-128"/>
                <a:ea typeface="MS PGothic" panose="020B0600070205080204" pitchFamily="34" charset="-128"/>
              </a:rPr>
              <a:t>①</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相談支援専門員及び児童発達支援管理責任者の基本業務を中心に</a:t>
            </a:r>
            <a:endParaRPr lang="en-US" altLang="ja-JP" sz="2400" dirty="0">
              <a:latin typeface="MS PGothic" panose="020B0600070205080204" pitchFamily="34" charset="-128"/>
              <a:ea typeface="MS PGothic" panose="020B0600070205080204" pitchFamily="34" charset="-128"/>
            </a:endParaRPr>
          </a:p>
          <a:p>
            <a:pPr marL="677863" indent="-314325">
              <a:spcBef>
                <a:spcPts val="0"/>
              </a:spcBef>
              <a:buNone/>
            </a:pPr>
            <a:r>
              <a:rPr lang="ja-JP" altLang="en-US" sz="2400">
                <a:latin typeface="MS PGothic" panose="020B0600070205080204" pitchFamily="34" charset="-128"/>
                <a:ea typeface="MS PGothic" panose="020B0600070205080204" pitchFamily="34" charset="-128"/>
              </a:rPr>
              <a:t>②</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支援の質の向上に向けた役割を中心に</a:t>
            </a:r>
            <a:endParaRPr lang="en-US" altLang="ja-JP" sz="2400" dirty="0">
              <a:latin typeface="MS PGothic" panose="020B0600070205080204" pitchFamily="34" charset="-128"/>
              <a:ea typeface="MS PGothic" panose="020B0600070205080204" pitchFamily="34" charset="-128"/>
            </a:endParaRPr>
          </a:p>
          <a:p>
            <a:pPr marL="939800" indent="-928688">
              <a:spcBef>
                <a:spcPts val="1200"/>
              </a:spcBef>
              <a:buNone/>
            </a:pPr>
            <a:r>
              <a:rPr lang="ja-JP" altLang="en-US" sz="2800">
                <a:latin typeface="MS PGothic" panose="020B0600070205080204" pitchFamily="34" charset="-128"/>
                <a:ea typeface="MS PGothic" panose="020B0600070205080204" pitchFamily="34" charset="-128"/>
              </a:rPr>
              <a:t>３　支援提供のプロセスに沿って、相互の役割を認識する</a:t>
            </a:r>
            <a:endParaRPr lang="en-US" altLang="ja-JP" sz="2800" dirty="0">
              <a:latin typeface="MS PGothic" panose="020B0600070205080204" pitchFamily="34" charset="-128"/>
              <a:ea typeface="MS PGothic" panose="020B0600070205080204" pitchFamily="34" charset="-128"/>
            </a:endParaRPr>
          </a:p>
          <a:p>
            <a:pPr marL="677863" indent="-527050">
              <a:spcBef>
                <a:spcPts val="0"/>
              </a:spcBef>
              <a:buNone/>
            </a:pP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① </a:t>
            </a:r>
            <a:r>
              <a:rPr lang="ja-JP" altLang="en-US" sz="2400">
                <a:latin typeface="MS PGothic" panose="020B0600070205080204" pitchFamily="34" charset="-128"/>
                <a:ea typeface="MS PGothic" panose="020B0600070205080204" pitchFamily="34" charset="-128"/>
              </a:rPr>
              <a:t>支援プロセスから相談支援専門員と児発管の連携の意義を確認する</a:t>
            </a:r>
            <a:endParaRPr lang="en-US" altLang="ja-JP" sz="2400" dirty="0">
              <a:latin typeface="MS PGothic" panose="020B0600070205080204" pitchFamily="34" charset="-128"/>
              <a:ea typeface="MS PGothic" panose="020B0600070205080204" pitchFamily="34" charset="-128"/>
            </a:endParaRPr>
          </a:p>
          <a:p>
            <a:pPr marL="677863" indent="-527050">
              <a:spcBef>
                <a:spcPts val="0"/>
              </a:spcBef>
              <a:buNone/>
            </a:pPr>
            <a:r>
              <a:rPr lang="ja-JP" altLang="en-US" sz="2400">
                <a:latin typeface="MS PGothic" panose="020B0600070205080204" pitchFamily="34" charset="-128"/>
                <a:ea typeface="MS PGothic" panose="020B0600070205080204" pitchFamily="34" charset="-128"/>
              </a:rPr>
              <a:t>　②</a:t>
            </a:r>
            <a:r>
              <a:rPr lang="en-US" altLang="ja-JP" sz="2400" dirty="0">
                <a:latin typeface="MS PGothic" panose="020B0600070205080204" pitchFamily="34" charset="-128"/>
                <a:ea typeface="MS PGothic" panose="020B0600070205080204" pitchFamily="34" charset="-128"/>
              </a:rPr>
              <a:t> </a:t>
            </a:r>
            <a:r>
              <a:rPr lang="ja-JP" altLang="en-US" sz="2400">
                <a:latin typeface="MS PGothic" panose="020B0600070205080204" pitchFamily="34" charset="-128"/>
                <a:ea typeface="MS PGothic" panose="020B0600070205080204" pitchFamily="34" charset="-128"/>
              </a:rPr>
              <a:t>支援プロセスにおける自事業所・地域課題の現状確認を行い、今日からできることを考え、受講者間で共有する</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2</a:t>
            </a:fld>
            <a:endParaRPr lang="en-US" altLang="ja-JP" sz="2000" dirty="0">
              <a:solidFill>
                <a:srgbClr val="000000"/>
              </a:solidFill>
            </a:endParaRPr>
          </a:p>
        </p:txBody>
      </p:sp>
    </p:spTree>
    <p:extLst>
      <p:ext uri="{BB962C8B-B14F-4D97-AF65-F5344CB8AC3E}">
        <p14:creationId xmlns:p14="http://schemas.microsoft.com/office/powerpoint/2010/main" val="2920629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466887644"/>
              </p:ext>
            </p:extLst>
          </p:nvPr>
        </p:nvGraphicFramePr>
        <p:xfrm>
          <a:off x="92460" y="116633"/>
          <a:ext cx="9721080" cy="6701479"/>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853093716"/>
                    </a:ext>
                  </a:extLst>
                </a:gridCol>
              </a:tblGrid>
              <a:tr h="36055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60557">
                <a:tc rowSpan="4">
                  <a:txBody>
                    <a:bodyPr/>
                    <a:lstStyle/>
                    <a:p>
                      <a:r>
                        <a:rPr kumimoji="1" lang="ja-JP" altLang="en-US"/>
                        <a:t>⑤サービス担当者会議</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サービス担当者会議を開催している（どのような形態で？）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63097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サービス担当者会議では、思い合わせや支援内容の確認、相談支援と通所支援の役割分担を行っている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1553450"/>
                  </a:ext>
                </a:extLst>
              </a:tr>
              <a:tr h="63097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サービス担当者会議は開催されていないが、事前の連絡・調整等で、思い合わせや支援内容の確認、相談支援と通所支援の役割分担を行っている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4891354"/>
                  </a:ext>
                </a:extLst>
              </a:tr>
              <a:tr h="1171810">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2686308"/>
                  </a:ext>
                </a:extLst>
              </a:tr>
              <a:tr h="360557">
                <a:tc rowSpan="7">
                  <a:txBody>
                    <a:bodyPr/>
                    <a:lstStyle/>
                    <a:p>
                      <a:r>
                        <a:rPr kumimoji="1" lang="ja-JP" altLang="en-US"/>
                        <a:t>⑥障害児支援利用計画</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障害児支援利用計画は、通所支援事業所と共有されている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360557">
                <a:tc vMerge="1">
                  <a:txBody>
                    <a:bodyPr/>
                    <a:lstStyle/>
                    <a:p>
                      <a:endParaRPr kumimoji="1" lang="ja-JP" altLang="en-US"/>
                    </a:p>
                  </a:txBody>
                  <a:tcPr/>
                </a:tc>
                <a:tc>
                  <a:txBody>
                    <a:bodyPr/>
                    <a:lstStyle/>
                    <a:p>
                      <a:pPr algn="l"/>
                      <a:r>
                        <a:rPr kumimoji="1" lang="ja-JP" altLang="en-US"/>
                        <a:t>障害児支援利用計画は、確定後に相談支援事業所から提供されている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4480608"/>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障害児支援利用計画は、確定後に保護者から提供されている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障害児支援利用計画は、個別支援計画作成後に提供されている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789774"/>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個別支援計画作成時に、障害児支援利用計画の内容を反映させている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563104"/>
                  </a:ext>
                </a:extLst>
              </a:tr>
              <a:tr h="36055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障害児支援利用計画は、通所支援の内容と齟齬があると感じている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503330"/>
                  </a:ext>
                </a:extLst>
              </a:tr>
              <a:tr h="1306519">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29</a:t>
            </a:fld>
            <a:endParaRPr lang="en-US" altLang="ja-JP" sz="2000" dirty="0">
              <a:solidFill>
                <a:srgbClr val="000000"/>
              </a:solidFill>
            </a:endParaRPr>
          </a:p>
        </p:txBody>
      </p:sp>
    </p:spTree>
    <p:extLst>
      <p:ext uri="{BB962C8B-B14F-4D97-AF65-F5344CB8AC3E}">
        <p14:creationId xmlns:p14="http://schemas.microsoft.com/office/powerpoint/2010/main" val="4280278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1969881836"/>
              </p:ext>
            </p:extLst>
          </p:nvPr>
        </p:nvGraphicFramePr>
        <p:xfrm>
          <a:off x="92460" y="116632"/>
          <a:ext cx="9721080" cy="6685503"/>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804600">
                  <a:extLst>
                    <a:ext uri="{9D8B030D-6E8A-4147-A177-3AD203B41FA5}">
                      <a16:colId xmlns:a16="http://schemas.microsoft.com/office/drawing/2014/main" val="714841783"/>
                    </a:ext>
                  </a:extLst>
                </a:gridCol>
                <a:gridCol w="1548172">
                  <a:extLst>
                    <a:ext uri="{9D8B030D-6E8A-4147-A177-3AD203B41FA5}">
                      <a16:colId xmlns:a16="http://schemas.microsoft.com/office/drawing/2014/main" val="2619126632"/>
                    </a:ext>
                  </a:extLst>
                </a:gridCol>
              </a:tblGrid>
              <a:tr h="35711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57117">
                <a:tc rowSpan="7">
                  <a:txBody>
                    <a:bodyPr/>
                    <a:lstStyle/>
                    <a:p>
                      <a:r>
                        <a:rPr kumimoji="1" lang="ja-JP" altLang="en-US"/>
                        <a:t>⑦個別支援計画</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個別支援計画作成時に、障害児支援利用計画の内容を反映させている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個別支援計画は、原案を作成し、所内担当者会議を行い確定している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所内担当者会議に、相談支援専門員などの関係者を呼んでいる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a:t>
                      </a:r>
                      <a:r>
                        <a:rPr kumimoji="1" lang="en-US" altLang="ja-JP" dirty="0"/>
                        <a:t>､</a:t>
                      </a:r>
                      <a:r>
                        <a:rPr kumimoji="1" lang="ja-JP" altLang="en-US"/>
                        <a:t>児童発達支援管理責任者が保護者に説明し同意を得ている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個別支援計画は、子どもの意向を反映させ、子どもに説明し同意を得ている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57117">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個別支援計画は、相談支援事業所に提供している（されている）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17216"/>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課題と今後の取り組み（できること）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r h="376143">
                <a:tc rowSpan="5">
                  <a:txBody>
                    <a:bodyPr/>
                    <a:lstStyle/>
                    <a:p>
                      <a:r>
                        <a:rPr kumimoji="1" lang="ja-JP" altLang="en-US"/>
                        <a:t>⑧個別支援計画と日々支援</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支援従業者は、個別支援計画の内容を理解している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27268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日々の支援（プログラムを含む）には、個別支援計画の内容を反映させている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3897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児童発達支援管理責任者は、支援の状況を確認し、内容をマネジメントしている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支援提供中に、利用状況や家族の意向等に変更があった場合には、相互に連絡を取り合い、情報共有をしている（定期的な共有も含む）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30</a:t>
            </a:fld>
            <a:endParaRPr lang="en-US" altLang="ja-JP" sz="2000" dirty="0">
              <a:solidFill>
                <a:srgbClr val="000000"/>
              </a:solidFill>
            </a:endParaRPr>
          </a:p>
        </p:txBody>
      </p:sp>
    </p:spTree>
    <p:extLst>
      <p:ext uri="{BB962C8B-B14F-4D97-AF65-F5344CB8AC3E}">
        <p14:creationId xmlns:p14="http://schemas.microsoft.com/office/powerpoint/2010/main" val="177587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4161516893"/>
              </p:ext>
            </p:extLst>
          </p:nvPr>
        </p:nvGraphicFramePr>
        <p:xfrm>
          <a:off x="92460" y="116632"/>
          <a:ext cx="9721080" cy="6497676"/>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1138358969"/>
                    </a:ext>
                  </a:extLst>
                </a:gridCol>
              </a:tblGrid>
              <a:tr h="396844">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96844">
                <a:tc rowSpan="10">
                  <a:txBody>
                    <a:bodyPr/>
                    <a:lstStyle/>
                    <a:p>
                      <a:r>
                        <a:rPr kumimoji="1" lang="ja-JP" altLang="en-US"/>
                        <a:t>⑨モニタリング</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相談支援のモニタリングは、通所支援事業所を訪問して行っている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9603386"/>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相談支援のモニタリングは、保護者のみに行っている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0992163"/>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70"/>
                        <a:t>相談支援のモニタリングは、個別支援計画モニタリングのタイミングとずれている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768418"/>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相談支援のモニタリング結果は、通所支援事業所に提供されている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289675"/>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通所支援事業所のモニタリング結果は、相談支援事業所に提供されている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45492"/>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通所支援事業所のモニタリング結果に、「未達成」又は「一部達成」が多い</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1608117"/>
                  </a:ext>
                </a:extLst>
              </a:tr>
              <a:tr h="396844">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相談支援のモニタリング結果と、通所支援事業所の結果にズレがある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432929"/>
                  </a:ext>
                </a:extLst>
              </a:tr>
              <a:tr h="39684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ズレがある場合は、その理由や今後どうしたら良いかについて話し合っている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8401617"/>
                  </a:ext>
                </a:extLst>
              </a:tr>
              <a:tr h="39684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相談支援のモリタリング時に、支援事業所の支援が適切でないと感じた際には、支援事業所に確認したり、行政や障害者虐待防止センター等に相談している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2261685"/>
                  </a:ext>
                </a:extLst>
              </a:tr>
              <a:tr h="12897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a:t>課題と今後の取り組み（できること）</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628119"/>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31</a:t>
            </a:fld>
            <a:endParaRPr lang="en-US" altLang="ja-JP" sz="2000" dirty="0">
              <a:solidFill>
                <a:srgbClr val="000000"/>
              </a:solidFill>
            </a:endParaRPr>
          </a:p>
        </p:txBody>
      </p:sp>
    </p:spTree>
    <p:extLst>
      <p:ext uri="{BB962C8B-B14F-4D97-AF65-F5344CB8AC3E}">
        <p14:creationId xmlns:p14="http://schemas.microsoft.com/office/powerpoint/2010/main" val="1940084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4">
            <a:extLst>
              <a:ext uri="{FF2B5EF4-FFF2-40B4-BE49-F238E27FC236}">
                <a16:creationId xmlns:a16="http://schemas.microsoft.com/office/drawing/2014/main" id="{C60A89EA-BE00-A0F7-5D6C-EDCF42A38EA9}"/>
              </a:ext>
            </a:extLst>
          </p:cNvPr>
          <p:cNvGraphicFramePr>
            <a:graphicFrameLocks noGrp="1"/>
          </p:cNvGraphicFramePr>
          <p:nvPr>
            <p:extLst>
              <p:ext uri="{D42A27DB-BD31-4B8C-83A1-F6EECF244321}">
                <p14:modId xmlns:p14="http://schemas.microsoft.com/office/powerpoint/2010/main" val="2966122984"/>
              </p:ext>
            </p:extLst>
          </p:nvPr>
        </p:nvGraphicFramePr>
        <p:xfrm>
          <a:off x="92460" y="116632"/>
          <a:ext cx="9721080" cy="6676458"/>
        </p:xfrm>
        <a:graphic>
          <a:graphicData uri="http://schemas.openxmlformats.org/drawingml/2006/table">
            <a:tbl>
              <a:tblPr firstRow="1" bandRow="1">
                <a:tableStyleId>{B301B821-A1FF-4177-AEE7-76D212191A09}</a:tableStyleId>
              </a:tblPr>
              <a:tblGrid>
                <a:gridCol w="368308">
                  <a:extLst>
                    <a:ext uri="{9D8B030D-6E8A-4147-A177-3AD203B41FA5}">
                      <a16:colId xmlns:a16="http://schemas.microsoft.com/office/drawing/2014/main" val="1488089263"/>
                    </a:ext>
                  </a:extLst>
                </a:gridCol>
                <a:gridCol w="7732592">
                  <a:extLst>
                    <a:ext uri="{9D8B030D-6E8A-4147-A177-3AD203B41FA5}">
                      <a16:colId xmlns:a16="http://schemas.microsoft.com/office/drawing/2014/main" val="714841783"/>
                    </a:ext>
                  </a:extLst>
                </a:gridCol>
                <a:gridCol w="1620180">
                  <a:extLst>
                    <a:ext uri="{9D8B030D-6E8A-4147-A177-3AD203B41FA5}">
                      <a16:colId xmlns:a16="http://schemas.microsoft.com/office/drawing/2014/main" val="1138358969"/>
                    </a:ext>
                  </a:extLst>
                </a:gridCol>
              </a:tblGrid>
              <a:tr h="357117">
                <a:tc>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確　　認　　事　　項</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kumimoji="1" lang="ja-JP" altLang="en-US"/>
                        <a:t>実　態</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07246931"/>
                  </a:ext>
                </a:extLst>
              </a:tr>
              <a:tr h="376143">
                <a:tc rowSpan="7">
                  <a:txBody>
                    <a:bodyPr/>
                    <a:lstStyle/>
                    <a:p>
                      <a:r>
                        <a:rPr kumimoji="1" lang="ja-JP" altLang="en-US"/>
                        <a:t>⑩計画の見直し</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障害児通所支援利用計画の見直しの際には、再アセスメントを行っている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456441"/>
                  </a:ext>
                </a:extLst>
              </a:tr>
              <a:tr h="272685">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利用計画や個別支援計画の見直しの際には、ズレを修正するようにしている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5627059"/>
                  </a:ext>
                </a:extLst>
              </a:tr>
              <a:tr h="338973">
                <a:tc vMerge="1">
                  <a:txBody>
                    <a:bodyPr/>
                    <a:lstStyle/>
                    <a:p>
                      <a:endParaRPr kumimoji="1" lang="ja-JP" altLang="en-US"/>
                    </a:p>
                  </a:txBody>
                  <a:tcPr/>
                </a:tc>
                <a:tc>
                  <a:txBody>
                    <a:bodyPr/>
                    <a:lstStyle/>
                    <a:p>
                      <a:pPr algn="l"/>
                      <a:r>
                        <a:rPr kumimoji="1" lang="ja-JP" altLang="en-US"/>
                        <a:t>個別支援計画を見直しの際には、相談支援事業所と相談している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056221"/>
                  </a:ext>
                </a:extLst>
              </a:tr>
              <a:tr h="33897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個別支援計画の見直しでは、支援目標や内容が継続することが多い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4893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a:t>終了や移行を念頭に置いて、利用計画や個別支援計画を見直している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370538"/>
                  </a:ext>
                </a:extLst>
              </a:tr>
              <a:tr h="376143">
                <a:tc vMerge="1">
                  <a:txBody>
                    <a:bodyPr/>
                    <a:lstStyle/>
                    <a:p>
                      <a:endParaRPr kumimoji="1" lang="ja-JP" altLang="en-US"/>
                    </a:p>
                  </a:txBody>
                  <a:tcPr/>
                </a:tc>
                <a:tc>
                  <a:txBody>
                    <a:bodyPr/>
                    <a:lstStyle/>
                    <a:p>
                      <a:pPr algn="l"/>
                      <a:r>
                        <a:rPr kumimoji="1" lang="ja-JP" altLang="en-US"/>
                        <a:t>見直した個別支援計画は、相談支援事業所に提供している（されている）</a:t>
                      </a: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3487997"/>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dirty="0"/>
                        <a:t>【</a:t>
                      </a:r>
                      <a:r>
                        <a:rPr kumimoji="1" lang="ja-JP" altLang="en-US"/>
                        <a:t>課題と今後の取り組み（できること）</a:t>
                      </a:r>
                      <a:r>
                        <a:rPr kumimoji="1" lang="en-US" altLang="ja-JP" dirty="0"/>
                        <a:t>】</a:t>
                      </a:r>
                    </a:p>
                    <a:p>
                      <a:pPr algn="l"/>
                      <a:endParaRPr kumimoji="1" lang="en-US" altLang="ja-JP" dirty="0"/>
                    </a:p>
                    <a:p>
                      <a:pPr algn="l"/>
                      <a:endParaRPr kumimoji="1" lang="en-US" altLang="ja-JP" dirty="0"/>
                    </a:p>
                    <a:p>
                      <a:pPr algn="l"/>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048048"/>
                  </a:ext>
                </a:extLst>
              </a:tr>
              <a:tr h="376143">
                <a:tc rowSpan="5">
                  <a:txBody>
                    <a:bodyPr/>
                    <a:lstStyle/>
                    <a:p>
                      <a:r>
                        <a:rPr kumimoji="1" lang="ja-JP" altLang="en-US" sz="1800"/>
                        <a:t>その他</a:t>
                      </a:r>
                    </a:p>
                  </a:txBody>
                  <a:tcPr vert="eaVert"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800"/>
                        <a:t>障害児入所支援は、入所時に市区町村や障害児計画相談と連携している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269775"/>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750"/>
                        <a:t>障害児入所支援は、帰省時の支援体制について行政や相談支援と連携している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8804443"/>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60"/>
                        <a:t>障害児入所支援は、退所に向けて事前に行政や相談支援と連携しながら進めている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はい</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a:t>
                      </a: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 </a:t>
                      </a:r>
                      <a:r>
                        <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979613"/>
                  </a:ext>
                </a:extLst>
              </a:tr>
              <a:tr h="376143">
                <a:tc vMerge="1">
                  <a:txBody>
                    <a:bodyPr/>
                    <a:lstStyle/>
                    <a:p>
                      <a:endParaRPr kumimoji="1" lang="ja-JP" altLang="en-US"/>
                    </a:p>
                  </a:txBody>
                  <a:tcPr/>
                </a:tc>
                <a:tc>
                  <a:txBody>
                    <a:bodyPr/>
                    <a:lstStyle/>
                    <a:p>
                      <a:pPr algn="l"/>
                      <a:r>
                        <a:rPr kumimoji="1" lang="ja-JP" altLang="en-US" sz="1800"/>
                        <a:t>家族支援や地域連携などにおいて、相談支援と発達支援事業所の役割分担を明確にしている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n-lt"/>
                          <a:ea typeface="+mn-ea"/>
                          <a:cs typeface="+mn-cs"/>
                        </a:rPr>
                        <a:t>はい</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a:t>
                      </a:r>
                      <a:r>
                        <a:rPr kumimoji="1" lang="en-US" altLang="ja-JP" sz="1800" b="0" i="0" u="none" strike="noStrike" kern="1200" cap="none" spc="0" normalizeH="0" baseline="0" noProof="0" dirty="0">
                          <a:ln>
                            <a:noFill/>
                          </a:ln>
                          <a:solidFill>
                            <a:srgbClr val="000000"/>
                          </a:solidFill>
                          <a:effectLst/>
                          <a:uLnTx/>
                          <a:uFillTx/>
                          <a:latin typeface="+mn-lt"/>
                          <a:ea typeface="+mn-ea"/>
                          <a:cs typeface="+mn-cs"/>
                        </a:rPr>
                        <a:t> </a:t>
                      </a:r>
                      <a:r>
                        <a:rPr kumimoji="1" lang="ja-JP" altLang="en-US" sz="1800" b="0" i="0" u="none" strike="noStrike" kern="1200" cap="none" spc="0" normalizeH="0" baseline="0" noProof="0">
                          <a:ln>
                            <a:noFill/>
                          </a:ln>
                          <a:solidFill>
                            <a:srgbClr val="000000"/>
                          </a:solidFill>
                          <a:effectLst/>
                          <a:uLnTx/>
                          <a:uFillTx/>
                          <a:latin typeface="+mn-lt"/>
                          <a:ea typeface="+mn-ea"/>
                          <a:cs typeface="+mn-cs"/>
                        </a:rPr>
                        <a:t>いいえ</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59081"/>
                  </a:ext>
                </a:extLst>
              </a:tr>
              <a:tr h="376143">
                <a:tc vMerge="1">
                  <a:txBody>
                    <a:bodyPr/>
                    <a:lstStyle/>
                    <a:p>
                      <a:endParaRPr kumimoji="1" lang="ja-JP" altLang="en-US"/>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800" dirty="0"/>
                        <a:t>【</a:t>
                      </a:r>
                      <a:r>
                        <a:rPr kumimoji="1" lang="ja-JP" altLang="en-US" sz="1800"/>
                        <a:t>課題と今後の取り組み（できること）</a:t>
                      </a:r>
                      <a:r>
                        <a:rPr kumimoji="1" lang="en-US" altLang="ja-JP" sz="1800" dirty="0"/>
                        <a:t>】</a:t>
                      </a:r>
                    </a:p>
                    <a:p>
                      <a:pPr algn="l"/>
                      <a:endParaRPr kumimoji="1" lang="en-US" altLang="ja-JP" sz="1800" dirty="0"/>
                    </a:p>
                    <a:p>
                      <a:pPr algn="l"/>
                      <a:endParaRPr kumimoji="1" lang="en-US" altLang="ja-JP" sz="1800" dirty="0"/>
                    </a:p>
                    <a:p>
                      <a:pPr algn="l"/>
                      <a:endParaRPr kumimoji="1" lang="ja-JP" altLang="en-US" sz="18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465025"/>
                  </a:ext>
                </a:extLst>
              </a:tr>
            </a:tbl>
          </a:graphicData>
        </a:graphic>
      </p:graphicFrame>
      <p:sp>
        <p:nvSpPr>
          <p:cNvPr id="5" name="スライド番号プレースホルダー 9">
            <a:extLst>
              <a:ext uri="{FF2B5EF4-FFF2-40B4-BE49-F238E27FC236}">
                <a16:creationId xmlns:a16="http://schemas.microsoft.com/office/drawing/2014/main" id="{A7BC8D19-D8CD-013C-9EDA-2CE3661E7B79}"/>
              </a:ext>
            </a:extLst>
          </p:cNvPr>
          <p:cNvSpPr>
            <a:spLocks noGrp="1"/>
          </p:cNvSpPr>
          <p:nvPr>
            <p:ph type="sldNum" sz="quarter" idx="12"/>
          </p:nvPr>
        </p:nvSpPr>
        <p:spPr>
          <a:xfrm>
            <a:off x="7682160" y="6551216"/>
            <a:ext cx="2311400" cy="380301"/>
          </a:xfrm>
        </p:spPr>
        <p:txBody>
          <a:bodyPr/>
          <a:lstStyle/>
          <a:p>
            <a:pPr>
              <a:defRPr/>
            </a:pPr>
            <a:fld id="{6EF23906-C28C-47DE-8E4F-A94606051E12}" type="slidenum">
              <a:rPr lang="en-US" altLang="ja-JP" sz="2000" smtClean="0">
                <a:solidFill>
                  <a:srgbClr val="000000"/>
                </a:solidFill>
              </a:rPr>
              <a:pPr>
                <a:defRPr/>
              </a:pPr>
              <a:t>32</a:t>
            </a:fld>
            <a:endParaRPr lang="en-US" altLang="ja-JP" sz="2000" dirty="0">
              <a:solidFill>
                <a:srgbClr val="000000"/>
              </a:solidFill>
            </a:endParaRPr>
          </a:p>
        </p:txBody>
      </p:sp>
    </p:spTree>
    <p:extLst>
      <p:ext uri="{BB962C8B-B14F-4D97-AF65-F5344CB8AC3E}">
        <p14:creationId xmlns:p14="http://schemas.microsoft.com/office/powerpoint/2010/main" val="3597595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188640"/>
            <a:ext cx="9041130" cy="923065"/>
          </a:xfrm>
        </p:spPr>
        <p:txBody>
          <a:bodyPr>
            <a:noAutofit/>
          </a:bodyPr>
          <a:lstStyle/>
          <a:p>
            <a:pPr algn="ctr"/>
            <a:r>
              <a:rPr lang="ja-JP" altLang="en-US" sz="4000" u="sng">
                <a:effectLst/>
                <a:latin typeface="+mn-ea"/>
                <a:ea typeface="+mn-ea"/>
                <a:cs typeface="Times New Roman" panose="02020603050405020304" pitchFamily="18" charset="0"/>
              </a:rPr>
              <a:t>地域ごとに情報共有し、検討しましょう</a:t>
            </a:r>
            <a:endParaRPr lang="ja-JP" altLang="en-US" sz="66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92460" y="1340768"/>
            <a:ext cx="9721080" cy="5032375"/>
          </a:xfrm>
        </p:spPr>
        <p:txBody>
          <a:bodyPr>
            <a:noAutofit/>
          </a:bodyPr>
          <a:lstStyle/>
          <a:p>
            <a:r>
              <a:rPr lang="ja-JP" altLang="en-US" sz="2800">
                <a:latin typeface="+mn-ea"/>
              </a:rPr>
              <a:t>地域ごとに状況は異なるので、地域別に情報共有をしましょう</a:t>
            </a:r>
            <a:endParaRPr lang="en-US" altLang="ja-JP" sz="2800" dirty="0">
              <a:latin typeface="+mn-ea"/>
            </a:endParaRPr>
          </a:p>
          <a:p>
            <a:r>
              <a:rPr lang="ja-JP" altLang="en-US" sz="2800">
                <a:latin typeface="+mn-ea"/>
              </a:rPr>
              <a:t>地域内の現状と課題（困っていることやこうしたいと思っていることなど）を共有しましょう</a:t>
            </a:r>
            <a:endParaRPr lang="en-US" altLang="ja-JP" sz="2800" dirty="0">
              <a:latin typeface="+mn-ea"/>
            </a:endParaRPr>
          </a:p>
          <a:p>
            <a:r>
              <a:rPr lang="ja-JP" altLang="en-US" sz="2800">
                <a:latin typeface="+mn-ea"/>
              </a:rPr>
              <a:t>理想に近づけるために、今日から何ができるのか、何をしていけばよいのか（アクションプラン）をスモールステップで考え、共有しましょう</a:t>
            </a:r>
            <a:endParaRPr lang="en-US" altLang="ja-JP" sz="2800" dirty="0">
              <a:latin typeface="+mn-ea"/>
            </a:endParaRPr>
          </a:p>
          <a:p>
            <a:r>
              <a:rPr lang="ja-JP" altLang="en-US" sz="2800">
                <a:latin typeface="+mn-ea"/>
              </a:rPr>
              <a:t>できれば、本講義等で自己評価していただいた現状と課題を地域の自立支援協議会子ども部会などで報告し、共有するとともに、改善に向け取り組めることを検討しましょう。</a:t>
            </a:r>
            <a:endParaRPr lang="en-US" altLang="ja-JP" sz="2800" dirty="0">
              <a:latin typeface="+mn-ea"/>
            </a:endParaRPr>
          </a:p>
        </p:txBody>
      </p:sp>
    </p:spTree>
    <p:extLst>
      <p:ext uri="{BB962C8B-B14F-4D97-AF65-F5344CB8AC3E}">
        <p14:creationId xmlns:p14="http://schemas.microsoft.com/office/powerpoint/2010/main" val="926736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432435" y="80010"/>
            <a:ext cx="9041130" cy="1325563"/>
          </a:xfrm>
        </p:spPr>
        <p:txBody>
          <a:bodyPr>
            <a:noAutofit/>
          </a:bodyPr>
          <a:lstStyle/>
          <a:p>
            <a:pPr algn="ctr"/>
            <a:r>
              <a:rPr lang="ja-JP" altLang="ja-JP" u="sng" dirty="0">
                <a:effectLst/>
                <a:latin typeface="+mn-ea"/>
                <a:ea typeface="+mn-ea"/>
                <a:cs typeface="Times New Roman" panose="02020603050405020304" pitchFamily="18" charset="0"/>
              </a:rPr>
              <a:t>都道府県研修で本講義を</a:t>
            </a:r>
            <a:r>
              <a:rPr lang="ja-JP" altLang="ja-JP" u="sng">
                <a:effectLst/>
                <a:latin typeface="+mn-ea"/>
                <a:ea typeface="+mn-ea"/>
                <a:cs typeface="Times New Roman" panose="02020603050405020304" pitchFamily="18" charset="0"/>
              </a:rPr>
              <a:t>実施する際</a:t>
            </a:r>
            <a:br>
              <a:rPr lang="en-US" altLang="ja-JP" u="sng" dirty="0">
                <a:effectLst/>
                <a:latin typeface="+mn-ea"/>
                <a:ea typeface="+mn-ea"/>
                <a:cs typeface="Times New Roman" panose="02020603050405020304" pitchFamily="18" charset="0"/>
              </a:rPr>
            </a:br>
            <a:r>
              <a:rPr lang="ja-JP" altLang="ja-JP" u="sng">
                <a:effectLst/>
                <a:latin typeface="+mn-ea"/>
                <a:ea typeface="+mn-ea"/>
                <a:cs typeface="Times New Roman" panose="02020603050405020304" pitchFamily="18" charset="0"/>
              </a:rPr>
              <a:t>に検討</a:t>
            </a:r>
            <a:r>
              <a:rPr lang="ja-JP" altLang="ja-JP" u="sng" dirty="0">
                <a:effectLst/>
                <a:latin typeface="+mn-ea"/>
                <a:ea typeface="+mn-ea"/>
                <a:cs typeface="Times New Roman" panose="02020603050405020304" pitchFamily="18" charset="0"/>
              </a:rPr>
              <a:t>して</a:t>
            </a:r>
            <a:r>
              <a:rPr lang="ja-JP" altLang="ja-JP" u="sng">
                <a:effectLst/>
                <a:latin typeface="+mn-ea"/>
                <a:ea typeface="+mn-ea"/>
                <a:cs typeface="Times New Roman" panose="02020603050405020304" pitchFamily="18" charset="0"/>
              </a:rPr>
              <a:t>欲しいこと</a:t>
            </a:r>
            <a:endParaRPr lang="ja-JP" altLang="en-US" sz="7200" u="sng" dirty="0">
              <a:latin typeface="+mn-ea"/>
              <a:ea typeface="+mn-ea"/>
            </a:endParaRPr>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1" y="1484784"/>
            <a:ext cx="9777537" cy="5032375"/>
          </a:xfrm>
        </p:spPr>
        <p:txBody>
          <a:bodyPr>
            <a:noAutofit/>
          </a:bodyPr>
          <a:lstStyle/>
          <a:p>
            <a:pPr marL="187325" indent="-187325">
              <a:spcBef>
                <a:spcPts val="300"/>
              </a:spcBef>
              <a:buNone/>
            </a:pPr>
            <a:r>
              <a:rPr lang="ja-JP" altLang="en-US" sz="2800">
                <a:latin typeface="+mn-ea"/>
              </a:rPr>
              <a:t>・講義の振り返りに加え、触れられなかった事項や再度押さえておきたい事項があれば、実践例を基に説明をお願いしたい</a:t>
            </a:r>
            <a:endParaRPr lang="en-US" altLang="ja-JP" sz="2800" dirty="0">
              <a:latin typeface="+mn-ea"/>
            </a:endParaRPr>
          </a:p>
          <a:p>
            <a:pPr marL="669925" indent="-131763">
              <a:spcBef>
                <a:spcPts val="0"/>
              </a:spcBef>
              <a:buNone/>
            </a:pPr>
            <a:r>
              <a:rPr lang="ja-JP" altLang="en-US" sz="2400">
                <a:latin typeface="+mn-ea"/>
              </a:rPr>
              <a:t>・障害児入所施設は、相談支援との連携の方法やタイミングが異なる　ため、連携の好事例があれば紹介いただきたい</a:t>
            </a:r>
            <a:endParaRPr lang="en-US" altLang="ja-JP" sz="2400" dirty="0">
              <a:latin typeface="+mn-ea"/>
            </a:endParaRPr>
          </a:p>
          <a:p>
            <a:pPr marL="669925" indent="-131763">
              <a:spcBef>
                <a:spcPts val="0"/>
              </a:spcBef>
              <a:buNone/>
            </a:pPr>
            <a:r>
              <a:rPr lang="ja-JP" altLang="en-US" sz="2400">
                <a:latin typeface="+mn-ea"/>
              </a:rPr>
              <a:t>・教育と福祉の連携については、特に各々で作成された個別の計画を通じて連携している好事例があれば紹介いただきたい</a:t>
            </a:r>
            <a:endParaRPr lang="en-US" altLang="ja-JP" sz="2400" dirty="0">
              <a:latin typeface="+mn-ea"/>
            </a:endParaRPr>
          </a:p>
          <a:p>
            <a:pPr marL="669925" indent="-131763">
              <a:spcBef>
                <a:spcPts val="0"/>
              </a:spcBef>
              <a:buNone/>
            </a:pPr>
            <a:r>
              <a:rPr lang="ja-JP" altLang="en-US" sz="2400">
                <a:latin typeface="+mn-ea"/>
              </a:rPr>
              <a:t>・モニタリングの重要性、きょうだい児を含めた家族全体の支援など</a:t>
            </a:r>
            <a:endParaRPr lang="en-US" altLang="ja-JP" sz="2400" dirty="0">
              <a:latin typeface="+mn-ea"/>
            </a:endParaRPr>
          </a:p>
          <a:p>
            <a:pPr marL="187325" indent="-187325">
              <a:buNone/>
            </a:pPr>
            <a:r>
              <a:rPr lang="ja-JP" altLang="en-US" sz="2800">
                <a:latin typeface="+mn-ea"/>
              </a:rPr>
              <a:t>・自己点検票は、地域課題に沿った項目に変更いただいて良い</a:t>
            </a:r>
            <a:r>
              <a:rPr lang="en-US" altLang="ja-JP" sz="2800" dirty="0">
                <a:latin typeface="+mn-ea"/>
              </a:rPr>
              <a:t>｡</a:t>
            </a:r>
          </a:p>
          <a:p>
            <a:pPr marL="187325" indent="-187325">
              <a:spcBef>
                <a:spcPts val="300"/>
              </a:spcBef>
              <a:buNone/>
            </a:pPr>
            <a:r>
              <a:rPr lang="ja-JP" altLang="en-US" sz="2800">
                <a:latin typeface="+mn-ea"/>
              </a:rPr>
              <a:t>・自己点検票は、グループワーク等で確認し合ってもらいたい。</a:t>
            </a:r>
            <a:endParaRPr lang="en-US" altLang="ja-JP" sz="2800" dirty="0">
              <a:latin typeface="+mn-ea"/>
            </a:endParaRPr>
          </a:p>
          <a:p>
            <a:pPr marL="187325" indent="-187325">
              <a:spcBef>
                <a:spcPts val="300"/>
              </a:spcBef>
              <a:buNone/>
            </a:pPr>
            <a:r>
              <a:rPr lang="ja-JP" altLang="en-US" sz="2800">
                <a:latin typeface="+mn-ea"/>
              </a:rPr>
              <a:t>・その上で、相談支援専門員と児童発達支援管理責任者が、　互いを尊敬・尊重して連携できるよう、現実的な課題を確認し、解決に向けて前向きな話し合いができるようにしてほしい。</a:t>
            </a:r>
            <a:endParaRPr lang="en-US" altLang="ja-JP" sz="2800" dirty="0">
              <a:latin typeface="+mn-ea"/>
            </a:endParaRPr>
          </a:p>
        </p:txBody>
      </p:sp>
    </p:spTree>
    <p:extLst>
      <p:ext uri="{BB962C8B-B14F-4D97-AF65-F5344CB8AC3E}">
        <p14:creationId xmlns:p14="http://schemas.microsoft.com/office/powerpoint/2010/main" val="274411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68524" y="1916832"/>
            <a:ext cx="8568952" cy="3024336"/>
          </a:xfrm>
          <a:prstGeom prst="rect">
            <a:avLst/>
          </a:prstGeom>
          <a:noFill/>
          <a:ln w="9525">
            <a:noFill/>
            <a:miter lim="800000"/>
            <a:headEnd/>
            <a:tailEnd/>
          </a:ln>
        </p:spPr>
        <p:txBody>
          <a:bodyPr lIns="91399" tIns="45701" rIns="91399" bIns="45701"/>
          <a:lstStyle/>
          <a:p>
            <a:pPr marL="981075" indent="-981075">
              <a:lnSpc>
                <a:spcPct val="110000"/>
              </a:lnSpc>
              <a:buNone/>
            </a:pPr>
            <a:r>
              <a:rPr lang="ja-JP" altLang="en-US" sz="6000">
                <a:latin typeface="MS PGothic" panose="020B0600070205080204" pitchFamily="34" charset="-128"/>
                <a:ea typeface="MS PGothic" panose="020B0600070205080204" pitchFamily="34" charset="-128"/>
              </a:rPr>
              <a:t>１　本研修の各講義・演習の内容をあらためて　確認する</a:t>
            </a:r>
            <a:endParaRPr lang="en-US" altLang="ja-JP" sz="6000" u="sng" dirty="0">
              <a:solidFill>
                <a:srgbClr val="000000"/>
              </a:solidFill>
              <a:latin typeface="MS PGothic" panose="020B0600070205080204" pitchFamily="34" charset="-128"/>
              <a:ea typeface="MS PGothic" panose="020B0600070205080204" pitchFamily="34" charset="-128"/>
            </a:endParaRPr>
          </a:p>
        </p:txBody>
      </p:sp>
      <p:sp>
        <p:nvSpPr>
          <p:cNvPr id="2" name="スライド番号プレースホルダー 9">
            <a:extLst>
              <a:ext uri="{FF2B5EF4-FFF2-40B4-BE49-F238E27FC236}">
                <a16:creationId xmlns:a16="http://schemas.microsoft.com/office/drawing/2014/main" id="{F48FBB0E-DC03-A42D-67C7-35C694D5655C}"/>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4</a:t>
            </a:fld>
            <a:endParaRPr lang="en-US" altLang="ja-JP" sz="2000" dirty="0">
              <a:solidFill>
                <a:srgbClr val="000000"/>
              </a:solidFill>
            </a:endParaRPr>
          </a:p>
        </p:txBody>
      </p:sp>
    </p:spTree>
    <p:extLst>
      <p:ext uri="{BB962C8B-B14F-4D97-AF65-F5344CB8AC3E}">
        <p14:creationId xmlns:p14="http://schemas.microsoft.com/office/powerpoint/2010/main" val="3119449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0" y="34737"/>
            <a:ext cx="9906000" cy="800100"/>
          </a:xfrm>
        </p:spPr>
        <p:txBody>
          <a:bodyPr>
            <a:noAutofit/>
          </a:bodyPr>
          <a:lstStyle/>
          <a:p>
            <a:r>
              <a:rPr lang="ja-JP" altLang="en-US" sz="4000" u="sng">
                <a:latin typeface="MS PGothic" panose="020B0600070205080204" pitchFamily="34" charset="-128"/>
                <a:ea typeface="MS PGothic" panose="020B0600070205080204" pitchFamily="34" charset="-128"/>
              </a:rPr>
              <a:t>（１）これまでの各</a:t>
            </a:r>
            <a:r>
              <a:rPr kumimoji="1" lang="ja-JP" altLang="en-US" sz="4000" u="sng">
                <a:latin typeface="MS PGothic" panose="020B0600070205080204" pitchFamily="34" charset="-128"/>
                <a:ea typeface="MS PGothic" panose="020B0600070205080204" pitchFamily="34" charset="-128"/>
              </a:rPr>
              <a:t>講義・演習の概要・ポイント</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964107"/>
            <a:ext cx="9906000" cy="5859155"/>
          </a:xfrm>
        </p:spPr>
        <p:txBody>
          <a:bodyPr>
            <a:noAutofit/>
          </a:bodyPr>
          <a:lstStyle/>
          <a:p>
            <a:pPr marL="542925" indent="-350838">
              <a:spcBef>
                <a:spcPts val="0"/>
              </a:spcBef>
              <a:buNone/>
            </a:pPr>
            <a:r>
              <a:rPr lang="en-US" altLang="ja-JP" sz="2800" u="sng" dirty="0">
                <a:latin typeface="MS PGothic" panose="020B0600070205080204" pitchFamily="34" charset="-128"/>
                <a:ea typeface="MS PGothic" panose="020B0600070205080204" pitchFamily="34" charset="-128"/>
              </a:rPr>
              <a:t>①</a:t>
            </a:r>
            <a:r>
              <a:rPr lang="ja-JP" altLang="en-US" sz="2800" u="sng">
                <a:latin typeface="MS PGothic" panose="020B0600070205080204" pitchFamily="34" charset="-128"/>
                <a:ea typeface="MS PGothic" panose="020B0600070205080204" pitchFamily="34" charset="-128"/>
              </a:rPr>
              <a:t>児童期における支援提供の基本姿勢</a:t>
            </a:r>
            <a:endParaRPr lang="en-US" altLang="ja-JP" sz="2800" u="sng"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・社会福祉事業であり、法令やガイドラインに準拠した業務の遂行</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・子どもの将来に影響する重大な責任を負う</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・権利擁護（主体性と合理的配慮、発達保障、社会的包容等）の視点を持つ</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・業務は</a:t>
            </a:r>
            <a:r>
              <a:rPr lang="en-US" altLang="ja-JP" sz="2200" dirty="0">
                <a:latin typeface="MS PGothic" panose="020B0600070205080204" pitchFamily="34" charset="-128"/>
                <a:ea typeface="MS PGothic" panose="020B0600070205080204" pitchFamily="34" charset="-128"/>
              </a:rPr>
              <a:t>､</a:t>
            </a:r>
            <a:r>
              <a:rPr lang="ja-JP" altLang="en-US" sz="2200">
                <a:latin typeface="MS PGothic" panose="020B0600070205080204" pitchFamily="34" charset="-128"/>
                <a:ea typeface="MS PGothic" panose="020B0600070205080204" pitchFamily="34" charset="-128"/>
              </a:rPr>
              <a:t>支援のプロセス・クオリティ・リスク管理と相談・援助、地域連携支援</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・相談支援と児発管との役割分担しつつも一体的なものである　　</a:t>
            </a: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p>
          <a:p>
            <a:pPr marL="939800" indent="-747713">
              <a:spcBef>
                <a:spcPts val="1500"/>
              </a:spcBef>
              <a:buNone/>
            </a:pPr>
            <a:r>
              <a:rPr lang="ja-JP" altLang="en-US" sz="2800" u="sng">
                <a:latin typeface="MS PGothic" panose="020B0600070205080204" pitchFamily="34" charset="-128"/>
                <a:ea typeface="MS PGothic" panose="020B0600070205080204" pitchFamily="34" charset="-128"/>
              </a:rPr>
              <a:t>②児童期における支援提供のポイント</a:t>
            </a:r>
            <a:endParaRPr lang="en-US" altLang="ja-JP" sz="2800" u="sng"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・子ども期の支援は「発達支援」である</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・「発達支援」は、本人支援（育ちの支援・生活）、家族支援、地域連携をいう</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・アセスメントは、発達的因子、特性的因子、環境的因子等多面的視点で</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・支援や活動には、発達や障害の視点を持った専門性、感性等が必要</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・家族支援：心理的支援（障害受容を含む）</a:t>
            </a:r>
            <a:r>
              <a:rPr lang="en-US" altLang="ja-JP" sz="2200" dirty="0">
                <a:latin typeface="MS PGothic" panose="020B0600070205080204" pitchFamily="34" charset="-128"/>
                <a:ea typeface="MS PGothic" panose="020B0600070205080204" pitchFamily="34" charset="-128"/>
              </a:rPr>
              <a:t>､</a:t>
            </a:r>
            <a:r>
              <a:rPr lang="ja-JP" altLang="en-US" sz="2200">
                <a:latin typeface="MS PGothic" panose="020B0600070205080204" pitchFamily="34" charset="-128"/>
                <a:ea typeface="MS PGothic" panose="020B0600070205080204" pitchFamily="34" charset="-128"/>
              </a:rPr>
              <a:t>具体的な子育て支援</a:t>
            </a:r>
            <a:r>
              <a:rPr lang="en-US" altLang="ja-JP" sz="2200" dirty="0">
                <a:latin typeface="MS PGothic" panose="020B0600070205080204" pitchFamily="34" charset="-128"/>
                <a:ea typeface="MS PGothic" panose="020B0600070205080204" pitchFamily="34" charset="-128"/>
              </a:rPr>
              <a:t>､</a:t>
            </a:r>
            <a:r>
              <a:rPr lang="ja-JP" altLang="en-US" sz="2200">
                <a:latin typeface="MS PGothic" panose="020B0600070205080204" pitchFamily="34" charset="-128"/>
                <a:ea typeface="MS PGothic" panose="020B0600070205080204" pitchFamily="34" charset="-128"/>
              </a:rPr>
              <a:t>きょうだい児</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・子どもの成長・発達に合わせて移り変わる関係機関と切れ目なく縦横連携</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・子どもの地域生活を意識する（インクルージョンを後方支援する）</a:t>
            </a:r>
            <a:endParaRPr lang="en-US" altLang="ja-JP" sz="2400" dirty="0">
              <a:latin typeface="MS PGothic" panose="020B0600070205080204" pitchFamily="34" charset="-128"/>
              <a:ea typeface="MS PGothic" panose="020B0600070205080204" pitchFamily="34" charset="-128"/>
            </a:endParaRPr>
          </a:p>
          <a:p>
            <a:pPr marL="895350" indent="-703263">
              <a:spcBef>
                <a:spcPts val="0"/>
              </a:spcBef>
              <a:buNone/>
            </a:pP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5</a:t>
            </a:fld>
            <a:endParaRPr lang="en-US" altLang="ja-JP" sz="2000" dirty="0">
              <a:solidFill>
                <a:srgbClr val="000000"/>
              </a:solidFill>
            </a:endParaRPr>
          </a:p>
        </p:txBody>
      </p:sp>
    </p:spTree>
    <p:extLst>
      <p:ext uri="{BB962C8B-B14F-4D97-AF65-F5344CB8AC3E}">
        <p14:creationId xmlns:p14="http://schemas.microsoft.com/office/powerpoint/2010/main" val="360149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0"/>
            <a:ext cx="9906000" cy="6858000"/>
          </a:xfrm>
        </p:spPr>
        <p:txBody>
          <a:bodyPr>
            <a:noAutofit/>
          </a:bodyPr>
          <a:lstStyle/>
          <a:p>
            <a:pPr marL="542925" indent="-350838">
              <a:spcBef>
                <a:spcPts val="0"/>
              </a:spcBef>
              <a:buNone/>
            </a:pPr>
            <a:r>
              <a:rPr lang="ja-JP" altLang="en-US" sz="2800" u="sng">
                <a:latin typeface="MS PGothic" panose="020B0600070205080204" pitchFamily="34" charset="-128"/>
                <a:ea typeface="MS PGothic" panose="020B0600070205080204" pitchFamily="34" charset="-128"/>
              </a:rPr>
              <a:t>③児童期における発達支援</a:t>
            </a:r>
            <a:endParaRPr lang="en-US" altLang="ja-JP" sz="2800" u="sng"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・「発達支援」（≒「療育」）は、科学であり、育成・子育てである</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・「発達支援」は、子どもの全人的な育ちの支援であり、分離していないこと</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・「本人支援」は、子ども本人を深く、正しく理解すること</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（子どもとしての理解と、個々の障害や特性の理解）</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発達的視点が欠かせないこと（発達臨床、時間軸を意識）</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発達支援とアセスメントは常に連動（ツールの活用も）</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・多職種連携（特にリハ職との）で、多面的で豊かな支援を　　</a:t>
            </a:r>
            <a:r>
              <a:rPr lang="ja-JP" altLang="en-US" sz="2400">
                <a:latin typeface="MS PGothic" panose="020B0600070205080204" pitchFamily="34" charset="-128"/>
                <a:ea typeface="MS PGothic" panose="020B0600070205080204" pitchFamily="34" charset="-128"/>
              </a:rPr>
              <a:t>　</a:t>
            </a:r>
            <a:r>
              <a:rPr lang="en-US" altLang="ja-JP" sz="2400" dirty="0">
                <a:latin typeface="MS PGothic" panose="020B0600070205080204" pitchFamily="34" charset="-128"/>
                <a:ea typeface="MS PGothic" panose="020B0600070205080204" pitchFamily="34" charset="-128"/>
              </a:rPr>
              <a:t> </a:t>
            </a:r>
          </a:p>
          <a:p>
            <a:pPr marL="939800" indent="-747713">
              <a:spcBef>
                <a:spcPts val="1500"/>
              </a:spcBef>
              <a:buNone/>
            </a:pPr>
            <a:r>
              <a:rPr lang="ja-JP" altLang="en-US" sz="2800" u="sng">
                <a:latin typeface="MS PGothic" panose="020B0600070205080204" pitchFamily="34" charset="-128"/>
                <a:ea typeface="MS PGothic" panose="020B0600070205080204" pitchFamily="34" charset="-128"/>
              </a:rPr>
              <a:t>④児童期における相談支援の目指す方向性</a:t>
            </a:r>
            <a:endParaRPr lang="en-US" altLang="ja-JP" sz="2800" u="sng" dirty="0">
              <a:latin typeface="MS PGothic" panose="020B0600070205080204" pitchFamily="34" charset="-128"/>
              <a:ea typeface="MS PGothic" panose="020B0600070205080204" pitchFamily="34" charset="-128"/>
            </a:endParaRPr>
          </a:p>
          <a:p>
            <a:pPr marL="628650" indent="-43656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・本人や家族の生活ニーズを把握し社会資源（通所支援以外のインフォーマルな資源を含む）に結びつけるソーシャルワークの視点</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・母子保健や専門機関等も含めた地域の療育システムとの連携</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・児童発達支援管理責任者と「相談・援助」との役割分担（基本相談含む）</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・利用計画という名称だが、「療育」を受けることがゴールではないこと</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・「生活」の質の向上が重要（地域で育てられること、将来の見通して）</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・子どもの成長・発達過程、保護者の歩みに時間をかけて寄り添う（伴走型）</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・子ども本人が理解し、意思表明・決定できるような相談支援（権利擁護）</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障害児支援利用計画：心を動かす「提案」と共に落とし所をまとめた「本計画」</a:t>
            </a:r>
            <a:endParaRPr lang="en-US" altLang="ja-JP" sz="2200" dirty="0">
              <a:latin typeface="MS PGothic" panose="020B0600070205080204" pitchFamily="34" charset="-128"/>
              <a:ea typeface="MS PGothic" panose="020B0600070205080204" pitchFamily="34" charset="-128"/>
            </a:endParaRPr>
          </a:p>
          <a:p>
            <a:pPr marL="939800" indent="-747713">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保護者の了解を得て、関係機関と積極的に情報共有を</a:t>
            </a:r>
            <a:endParaRPr lang="en-US" altLang="ja-JP" sz="24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6</a:t>
            </a:fld>
            <a:endParaRPr lang="en-US" altLang="ja-JP" sz="2000" dirty="0">
              <a:solidFill>
                <a:srgbClr val="000000"/>
              </a:solidFill>
            </a:endParaRPr>
          </a:p>
        </p:txBody>
      </p:sp>
    </p:spTree>
    <p:extLst>
      <p:ext uri="{BB962C8B-B14F-4D97-AF65-F5344CB8AC3E}">
        <p14:creationId xmlns:p14="http://schemas.microsoft.com/office/powerpoint/2010/main" val="148029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0" y="-32349"/>
            <a:ext cx="9906000" cy="6696744"/>
          </a:xfrm>
        </p:spPr>
        <p:txBody>
          <a:bodyPr>
            <a:noAutofit/>
          </a:bodyPr>
          <a:lstStyle/>
          <a:p>
            <a:pPr marL="939800" indent="-747713">
              <a:spcBef>
                <a:spcPts val="1500"/>
              </a:spcBef>
              <a:buNone/>
            </a:pPr>
            <a:r>
              <a:rPr lang="en-US" altLang="ja-JP" sz="2800" u="sng" dirty="0">
                <a:latin typeface="MS PGothic" panose="020B0600070205080204" pitchFamily="34" charset="-128"/>
                <a:ea typeface="MS PGothic" panose="020B0600070205080204" pitchFamily="34" charset="-128"/>
              </a:rPr>
              <a:t>⑤</a:t>
            </a:r>
            <a:r>
              <a:rPr lang="ja-JP" altLang="en-US" sz="2800" u="sng">
                <a:latin typeface="MS PGothic" panose="020B0600070205080204" pitchFamily="34" charset="-128"/>
                <a:ea typeface="MS PGothic" panose="020B0600070205080204" pitchFamily="34" charset="-128"/>
              </a:rPr>
              <a:t>児童期における相談支援の初期的な対応（演習）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・障害児支援利用計画と個別支援計画との関係性・連動性の理解を深める</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・支援現場において実践可能な知識を獲得する　</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・初期対応として：・事例の要点を掴む</a:t>
            </a:r>
            <a:endParaRPr lang="en-US" altLang="ja-JP" sz="2200" dirty="0">
              <a:latin typeface="MS PGothic" panose="020B0600070205080204" pitchFamily="34" charset="-128"/>
              <a:ea typeface="MS PGothic" panose="020B0600070205080204" pitchFamily="34" charset="-128"/>
            </a:endParaRPr>
          </a:p>
          <a:p>
            <a:pPr marL="585788" indent="1911350">
              <a:spcBef>
                <a:spcPts val="0"/>
              </a:spcBef>
              <a:buNone/>
            </a:pPr>
            <a:r>
              <a:rPr lang="ja-JP" altLang="en-US" sz="2200">
                <a:latin typeface="MS PGothic" panose="020B0600070205080204" pitchFamily="34" charset="-128"/>
                <a:ea typeface="MS PGothic" panose="020B0600070205080204" pitchFamily="34" charset="-128"/>
              </a:rPr>
              <a:t>・相談支援専門員と児発管の立場で対応策を考える（提案）</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・会議の開催とルールの設定と進行：会議で必ず役割を押さえておくこと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・障害児支援利用計画案の書き方、ニーズ整理、ストレングス</a:t>
            </a:r>
            <a:r>
              <a:rPr lang="en-US" altLang="ja-JP" sz="2200" dirty="0">
                <a:latin typeface="MS PGothic" panose="020B0600070205080204" pitchFamily="34" charset="-128"/>
                <a:ea typeface="MS PGothic" panose="020B0600070205080204" pitchFamily="34" charset="-128"/>
              </a:rPr>
              <a:t>MAP</a:t>
            </a:r>
            <a:r>
              <a:rPr lang="ja-JP" altLang="en-US" sz="2200">
                <a:latin typeface="MS PGothic" panose="020B0600070205080204" pitchFamily="34" charset="-128"/>
                <a:ea typeface="MS PGothic" panose="020B0600070205080204" pitchFamily="34" charset="-128"/>
              </a:rPr>
              <a:t>等の活用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・地域（生活）支援は、相談支援と児発管が協働して</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endParaRPr lang="en-US" altLang="ja-JP" sz="1600" dirty="0">
              <a:latin typeface="MS PGothic" panose="020B0600070205080204" pitchFamily="34" charset="-128"/>
              <a:ea typeface="MS PGothic" panose="020B0600070205080204" pitchFamily="34" charset="-128"/>
            </a:endParaRPr>
          </a:p>
          <a:p>
            <a:pPr marL="585788" indent="-404813">
              <a:spcBef>
                <a:spcPts val="0"/>
              </a:spcBef>
              <a:buNone/>
            </a:pPr>
            <a:r>
              <a:rPr lang="ja-JP" altLang="en-US" sz="2800" u="sng">
                <a:latin typeface="MS PGothic" panose="020B0600070205080204" pitchFamily="34" charset="-128"/>
                <a:ea typeface="MS PGothic" panose="020B0600070205080204" pitchFamily="34" charset="-128"/>
              </a:rPr>
              <a:t>⑥児童期における支援提供プロセス管理に関する演習</a:t>
            </a:r>
            <a:endParaRPr lang="en-US" altLang="ja-JP" sz="2800" u="sng"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・発達支援におけるアセスメントの実際（意義・視点・多面的な情報収集）</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・子ども本人の声を聴取する</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・ニーズ（課題）の整理：ニーズ整理表の活用</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　　　　　　　　　　　　　　</a:t>
            </a:r>
            <a:r>
              <a:rPr lang="ja-JP" altLang="en-US" sz="180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状況⇒意向⇒見立て（気になること・課題抽出・見通し）</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・支援計画の作成　</a:t>
            </a:r>
            <a:r>
              <a:rPr lang="ja-JP" altLang="en-US" sz="2000">
                <a:latin typeface="MS PGothic" panose="020B0600070205080204" pitchFamily="34" charset="-128"/>
                <a:ea typeface="MS PGothic" panose="020B0600070205080204" pitchFamily="34" charset="-128"/>
              </a:rPr>
              <a:t>　</a:t>
            </a:r>
            <a:r>
              <a:rPr lang="en-US" altLang="ja-JP" sz="20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：支援の計画であること、具体的な目標・支援内容</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・モニタリング　　　　</a:t>
            </a:r>
            <a:r>
              <a:rPr lang="en-US" altLang="ja-JP" sz="1600" dirty="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en-US" altLang="ja-JP" sz="18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：育ちの変化、家族の変化を捉える、支援の評価</a:t>
            </a:r>
            <a:endParaRPr lang="en-US" altLang="ja-JP" sz="2200" dirty="0">
              <a:latin typeface="MS PGothic" panose="020B0600070205080204" pitchFamily="34" charset="-128"/>
              <a:ea typeface="MS PGothic" panose="020B0600070205080204" pitchFamily="34" charset="-128"/>
            </a:endParaRPr>
          </a:p>
          <a:p>
            <a:pPr marL="3157538" indent="0">
              <a:spcBef>
                <a:spcPts val="0"/>
              </a:spcBef>
              <a:buNone/>
            </a:pPr>
            <a:r>
              <a:rPr lang="ja-JP" altLang="en-US" sz="2200">
                <a:latin typeface="MS PGothic" panose="020B0600070205080204" pitchFamily="34" charset="-128"/>
                <a:ea typeface="MS PGothic" panose="020B0600070205080204" pitchFamily="34" charset="-128"/>
              </a:rPr>
              <a:t>支援目標の設定、支援内容、期間の効果を測定する</a:t>
            </a:r>
            <a:endParaRPr lang="en-US" altLang="ja-JP" sz="2200" dirty="0">
              <a:latin typeface="MS PGothic" panose="020B0600070205080204" pitchFamily="34" charset="-128"/>
              <a:ea typeface="MS PGothic" panose="020B0600070205080204" pitchFamily="34" charset="-128"/>
            </a:endParaRPr>
          </a:p>
          <a:p>
            <a:pPr marL="3157538" indent="0">
              <a:spcBef>
                <a:spcPts val="0"/>
              </a:spcBef>
              <a:buNone/>
            </a:pPr>
            <a:r>
              <a:rPr lang="ja-JP" altLang="en-US" sz="2200">
                <a:latin typeface="MS PGothic" panose="020B0600070205080204" pitchFamily="34" charset="-128"/>
                <a:ea typeface="MS PGothic" panose="020B0600070205080204" pitchFamily="34" charset="-128"/>
              </a:rPr>
              <a:t>子どもができていない、家族ができていないの評価</a:t>
            </a:r>
            <a:endParaRPr lang="en-US" altLang="ja-JP" sz="2200" dirty="0">
              <a:latin typeface="MS PGothic" panose="020B0600070205080204" pitchFamily="34" charset="-128"/>
              <a:ea typeface="MS PGothic" panose="020B0600070205080204" pitchFamily="34" charset="-128"/>
            </a:endParaRPr>
          </a:p>
          <a:p>
            <a:pPr marL="3157538" indent="0">
              <a:spcBef>
                <a:spcPts val="0"/>
              </a:spcBef>
              <a:buNone/>
            </a:pPr>
            <a:r>
              <a:rPr lang="ja-JP" altLang="en-US" sz="2200">
                <a:latin typeface="MS PGothic" panose="020B0600070205080204" pitchFamily="34" charset="-128"/>
                <a:ea typeface="MS PGothic" panose="020B0600070205080204" pitchFamily="34" charset="-128"/>
              </a:rPr>
              <a:t>子どもや家族ができる目標や支援になるように</a:t>
            </a:r>
            <a:endParaRPr lang="en-US" altLang="ja-JP" sz="2200" dirty="0">
              <a:latin typeface="MS PGothic" panose="020B0600070205080204" pitchFamily="34" charset="-128"/>
              <a:ea typeface="MS PGothic" panose="020B0600070205080204" pitchFamily="34" charset="-128"/>
            </a:endParaRPr>
          </a:p>
          <a:p>
            <a:pPr marL="585788" indent="-180975">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＝科学的要素であり、支援の質を高める</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7</a:t>
            </a:fld>
            <a:endParaRPr lang="en-US" altLang="ja-JP" sz="2000" dirty="0">
              <a:solidFill>
                <a:srgbClr val="000000"/>
              </a:solidFill>
            </a:endParaRPr>
          </a:p>
        </p:txBody>
      </p:sp>
    </p:spTree>
    <p:extLst>
      <p:ext uri="{BB962C8B-B14F-4D97-AF65-F5344CB8AC3E}">
        <p14:creationId xmlns:p14="http://schemas.microsoft.com/office/powerpoint/2010/main" val="1890192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6745" y="-5804"/>
            <a:ext cx="8652510" cy="800100"/>
          </a:xfrm>
        </p:spPr>
        <p:txBody>
          <a:bodyPr>
            <a:noAutofit/>
          </a:bodyPr>
          <a:lstStyle/>
          <a:p>
            <a:r>
              <a:rPr lang="ja-JP" altLang="en-US" sz="4000" u="sng">
                <a:latin typeface="MS PGothic" panose="020B0600070205080204" pitchFamily="34" charset="-128"/>
                <a:ea typeface="MS PGothic" panose="020B0600070205080204" pitchFamily="34" charset="-128"/>
              </a:rPr>
              <a:t>（２）その他追加</a:t>
            </a:r>
            <a:r>
              <a:rPr kumimoji="1" lang="ja-JP" altLang="en-US" sz="4000" u="sng">
                <a:latin typeface="MS PGothic" panose="020B0600070205080204" pitchFamily="34" charset="-128"/>
                <a:ea typeface="MS PGothic" panose="020B0600070205080204" pitchFamily="34" charset="-128"/>
              </a:rPr>
              <a:t>・再確認事項</a:t>
            </a:r>
            <a:endParaRPr kumimoji="1" lang="ja-JP" altLang="en-US" sz="4000" u="sng" dirty="0">
              <a:latin typeface="MS PGothic" panose="020B0600070205080204" pitchFamily="34" charset="-128"/>
              <a:ea typeface="MS PGothic" panose="020B0600070205080204" pitchFamily="34" charset="-128"/>
            </a:endParaRPr>
          </a:p>
        </p:txBody>
      </p:sp>
      <p:sp>
        <p:nvSpPr>
          <p:cNvPr id="6" name="コンテンツ プレースホルダー 2">
            <a:extLst>
              <a:ext uri="{FF2B5EF4-FFF2-40B4-BE49-F238E27FC236}">
                <a16:creationId xmlns:a16="http://schemas.microsoft.com/office/drawing/2014/main" id="{AE23BB27-D97C-2045-8F64-71E6DFAAB011}"/>
              </a:ext>
            </a:extLst>
          </p:cNvPr>
          <p:cNvSpPr>
            <a:spLocks noGrp="1"/>
          </p:cNvSpPr>
          <p:nvPr>
            <p:ph idx="1"/>
          </p:nvPr>
        </p:nvSpPr>
        <p:spPr>
          <a:xfrm>
            <a:off x="-87560" y="786284"/>
            <a:ext cx="9993560" cy="6198439"/>
          </a:xfrm>
        </p:spPr>
        <p:txBody>
          <a:bodyPr>
            <a:noAutofit/>
          </a:bodyPr>
          <a:lstStyle/>
          <a:p>
            <a:pPr marL="542925" indent="-350838">
              <a:spcBef>
                <a:spcPts val="0"/>
              </a:spcBef>
              <a:buNone/>
            </a:pPr>
            <a:r>
              <a:rPr lang="en-US" altLang="ja-JP" sz="2800" u="sng" dirty="0">
                <a:latin typeface="MS PGothic" panose="020B0600070205080204" pitchFamily="34" charset="-128"/>
                <a:ea typeface="MS PGothic" panose="020B0600070205080204" pitchFamily="34" charset="-128"/>
              </a:rPr>
              <a:t>①</a:t>
            </a:r>
            <a:r>
              <a:rPr lang="ja-JP" altLang="en-US" sz="2800" u="sng">
                <a:latin typeface="MS PGothic" panose="020B0600070205080204" pitchFamily="34" charset="-128"/>
                <a:ea typeface="MS PGothic" panose="020B0600070205080204" pitchFamily="34" charset="-128"/>
              </a:rPr>
              <a:t>移行支援について</a:t>
            </a:r>
            <a:r>
              <a:rPr lang="en-US" altLang="ja-JP" sz="2800" u="sng" dirty="0">
                <a:latin typeface="MS PGothic" panose="020B0600070205080204" pitchFamily="34" charset="-128"/>
                <a:ea typeface="MS PGothic" panose="020B0600070205080204" pitchFamily="34" charset="-128"/>
              </a:rPr>
              <a:t>【</a:t>
            </a:r>
            <a:r>
              <a:rPr lang="ja-JP" altLang="en-US" sz="2800" u="sng">
                <a:latin typeface="MS PGothic" panose="020B0600070205080204" pitchFamily="34" charset="-128"/>
                <a:ea typeface="MS PGothic" panose="020B0600070205080204" pitchFamily="34" charset="-128"/>
              </a:rPr>
              <a:t>追加</a:t>
            </a:r>
            <a:r>
              <a:rPr lang="en-US" altLang="ja-JP" sz="2800" u="sng" dirty="0">
                <a:latin typeface="MS PGothic" panose="020B0600070205080204" pitchFamily="34" charset="-128"/>
                <a:ea typeface="MS PGothic" panose="020B0600070205080204" pitchFamily="34" charset="-128"/>
              </a:rPr>
              <a:t>】</a:t>
            </a: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・子ども支援の特徴の一つは、短いスパンで関係機関が移り変わっていくこと</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・そのため、「移行支援」は障害児支援の重要な業務である</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・「移行支援」は、</a:t>
            </a:r>
            <a:r>
              <a:rPr lang="en-US" altLang="ja-JP" sz="2200" dirty="0">
                <a:latin typeface="MS PGothic" panose="020B0600070205080204" pitchFamily="34" charset="-128"/>
                <a:ea typeface="MS PGothic" panose="020B0600070205080204" pitchFamily="34" charset="-128"/>
              </a:rPr>
              <a:t>(1)</a:t>
            </a:r>
            <a:r>
              <a:rPr lang="ja-JP" altLang="en-US" sz="2200">
                <a:latin typeface="MS PGothic" panose="020B0600070205080204" pitchFamily="34" charset="-128"/>
                <a:ea typeface="MS PGothic" panose="020B0600070205080204" pitchFamily="34" charset="-128"/>
              </a:rPr>
              <a:t>障害のない子どもが属する基礎集団や放課後児童クラブ等への移行を目的としたインクルージョン推進の支援（「発達支援」の一つ柱）と、</a:t>
            </a:r>
            <a:r>
              <a:rPr lang="en-US" altLang="ja-JP" sz="2200" dirty="0">
                <a:latin typeface="MS PGothic" panose="020B0600070205080204" pitchFamily="34" charset="-128"/>
                <a:ea typeface="MS PGothic" panose="020B0600070205080204" pitchFamily="34" charset="-128"/>
              </a:rPr>
              <a:t>(2)</a:t>
            </a:r>
            <a:r>
              <a:rPr lang="ja-JP" altLang="en-US" sz="2200">
                <a:latin typeface="MS PGothic" panose="020B0600070205080204" pitchFamily="34" charset="-128"/>
                <a:ea typeface="MS PGothic" panose="020B0600070205080204" pitchFamily="34" charset="-128"/>
              </a:rPr>
              <a:t>ライフステージ移行時の情報伝達支援（途切れない支援）の２つ</a:t>
            </a:r>
            <a:endParaRPr lang="en-US" altLang="ja-JP" sz="2200" dirty="0">
              <a:latin typeface="MS PGothic" panose="020B0600070205080204" pitchFamily="34" charset="-128"/>
              <a:ea typeface="MS PGothic" panose="020B0600070205080204" pitchFamily="34" charset="-128"/>
            </a:endParaRPr>
          </a:p>
          <a:p>
            <a:pPr marL="542925" indent="-350838">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・「移行支援」は、移行先での支援や合理的配慮が継続されるように行う</a:t>
            </a:r>
            <a:endParaRPr lang="en-US" altLang="ja-JP" sz="2400" dirty="0">
              <a:latin typeface="MS PGothic" panose="020B0600070205080204" pitchFamily="34" charset="-128"/>
              <a:ea typeface="MS PGothic" panose="020B0600070205080204" pitchFamily="34" charset="-128"/>
            </a:endParaRPr>
          </a:p>
          <a:p>
            <a:pPr marL="939800" indent="-747713">
              <a:spcBef>
                <a:spcPts val="900"/>
              </a:spcBef>
              <a:buNone/>
            </a:pPr>
            <a:r>
              <a:rPr lang="ja-JP" altLang="en-US" sz="2800" u="sng">
                <a:latin typeface="MS PGothic" panose="020B0600070205080204" pitchFamily="34" charset="-128"/>
                <a:ea typeface="MS PGothic" panose="020B0600070205080204" pitchFamily="34" charset="-128"/>
              </a:rPr>
              <a:t>②家族支援について</a:t>
            </a:r>
            <a:r>
              <a:rPr lang="ja-JP" altLang="en-US" sz="2400" u="sng">
                <a:latin typeface="MS PGothic" panose="020B0600070205080204" pitchFamily="34" charset="-128"/>
                <a:ea typeface="MS PGothic" panose="020B0600070205080204" pitchFamily="34" charset="-128"/>
              </a:rPr>
              <a:t>（きょうだい支援の重要性を含む）</a:t>
            </a:r>
            <a:r>
              <a:rPr lang="en-US" altLang="ja-JP" sz="2800" u="sng" dirty="0">
                <a:latin typeface="MS PGothic" panose="020B0600070205080204" pitchFamily="34" charset="-128"/>
                <a:ea typeface="MS PGothic" panose="020B0600070205080204" pitchFamily="34" charset="-128"/>
              </a:rPr>
              <a:t>【</a:t>
            </a:r>
            <a:r>
              <a:rPr lang="ja-JP" altLang="en-US" sz="2800" u="sng">
                <a:latin typeface="MS PGothic" panose="020B0600070205080204" pitchFamily="34" charset="-128"/>
                <a:ea typeface="MS PGothic" panose="020B0600070205080204" pitchFamily="34" charset="-128"/>
              </a:rPr>
              <a:t>再確認</a:t>
            </a:r>
            <a:r>
              <a:rPr lang="en-US" altLang="ja-JP" sz="2800" u="sng" dirty="0">
                <a:latin typeface="MS PGothic" panose="020B0600070205080204" pitchFamily="34" charset="-128"/>
                <a:ea typeface="MS PGothic" panose="020B0600070205080204" pitchFamily="34" charset="-128"/>
              </a:rPr>
              <a:t>】</a:t>
            </a:r>
          </a:p>
          <a:p>
            <a:pPr marL="585788" indent="-3937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・「家族支援」は、保護者だけでなくその他の家族も対象（家族全体の福祉向上）</a:t>
            </a:r>
            <a:endParaRPr lang="en-US" altLang="ja-JP" sz="2200" dirty="0">
              <a:latin typeface="MS PGothic" panose="020B0600070205080204" pitchFamily="34" charset="-128"/>
              <a:ea typeface="MS PGothic" panose="020B0600070205080204" pitchFamily="34" charset="-128"/>
            </a:endParaRPr>
          </a:p>
          <a:p>
            <a:pPr marL="585788" indent="-3937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・ヤングケアラーの問題も含め、きょうだい児の心身の健康にも気を配る必要があり、その際には障害児のきょうだいではなく、その子を主体にして考える</a:t>
            </a:r>
            <a:endParaRPr lang="en-US" altLang="ja-JP" sz="2200" dirty="0">
              <a:latin typeface="MS PGothic" panose="020B0600070205080204" pitchFamily="34" charset="-128"/>
              <a:ea typeface="MS PGothic" panose="020B0600070205080204" pitchFamily="34" charset="-128"/>
            </a:endParaRPr>
          </a:p>
          <a:p>
            <a:pPr marL="939800" indent="-747713">
              <a:spcBef>
                <a:spcPts val="900"/>
              </a:spcBef>
              <a:buNone/>
            </a:pPr>
            <a:r>
              <a:rPr lang="en-US" altLang="ja-JP" sz="2800" u="sng" dirty="0">
                <a:latin typeface="MS PGothic" panose="020B0600070205080204" pitchFamily="34" charset="-128"/>
                <a:ea typeface="MS PGothic" panose="020B0600070205080204" pitchFamily="34" charset="-128"/>
              </a:rPr>
              <a:t>③</a:t>
            </a:r>
            <a:r>
              <a:rPr lang="ja-JP" altLang="en-US" sz="2800" u="sng">
                <a:latin typeface="MS PGothic" panose="020B0600070205080204" pitchFamily="34" charset="-128"/>
                <a:ea typeface="MS PGothic" panose="020B0600070205080204" pitchFamily="34" charset="-128"/>
              </a:rPr>
              <a:t>障害児入所支援と相談支援との連携</a:t>
            </a:r>
            <a:r>
              <a:rPr lang="en-US" altLang="ja-JP" sz="2800" u="sng" dirty="0">
                <a:latin typeface="MS PGothic" panose="020B0600070205080204" pitchFamily="34" charset="-128"/>
                <a:ea typeface="MS PGothic" panose="020B0600070205080204" pitchFamily="34" charset="-128"/>
              </a:rPr>
              <a:t>【</a:t>
            </a:r>
            <a:r>
              <a:rPr lang="ja-JP" altLang="en-US" sz="2800" u="sng">
                <a:latin typeface="MS PGothic" panose="020B0600070205080204" pitchFamily="34" charset="-128"/>
                <a:ea typeface="MS PGothic" panose="020B0600070205080204" pitchFamily="34" charset="-128"/>
              </a:rPr>
              <a:t>追加</a:t>
            </a:r>
            <a:r>
              <a:rPr lang="en-US" altLang="ja-JP" sz="2800" u="sng" dirty="0">
                <a:latin typeface="MS PGothic" panose="020B0600070205080204" pitchFamily="34" charset="-128"/>
                <a:ea typeface="MS PGothic" panose="020B0600070205080204" pitchFamily="34" charset="-128"/>
              </a:rPr>
              <a:t>】</a:t>
            </a:r>
          </a:p>
          <a:p>
            <a:pPr marL="585788" indent="-3937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・児童相談所における入所利用支援・決定の実際（措置／契約を含め）</a:t>
            </a:r>
            <a:endParaRPr lang="en-US" altLang="ja-JP" sz="2200" dirty="0">
              <a:latin typeface="MS PGothic" panose="020B0600070205080204" pitchFamily="34" charset="-128"/>
              <a:ea typeface="MS PGothic" panose="020B0600070205080204" pitchFamily="34" charset="-128"/>
            </a:endParaRPr>
          </a:p>
          <a:p>
            <a:pPr marL="585788" indent="-3937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・障害児入所支援と相談支援（障害児相談支援／特定相談支援）の連携</a:t>
            </a:r>
            <a:endParaRPr lang="en-US" altLang="ja-JP" sz="2200" dirty="0">
              <a:latin typeface="MS PGothic" panose="020B0600070205080204" pitchFamily="34" charset="-128"/>
              <a:ea typeface="MS PGothic" panose="020B0600070205080204" pitchFamily="34" charset="-128"/>
            </a:endParaRPr>
          </a:p>
          <a:p>
            <a:pPr marL="585788" indent="-3937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障害児入所支援利用中の連携</a:t>
            </a:r>
            <a:endParaRPr lang="en-US" altLang="ja-JP" sz="2200" dirty="0">
              <a:latin typeface="MS PGothic" panose="020B0600070205080204" pitchFamily="34" charset="-128"/>
              <a:ea typeface="MS PGothic" panose="020B0600070205080204" pitchFamily="34" charset="-128"/>
            </a:endParaRPr>
          </a:p>
          <a:p>
            <a:pPr marL="585788" indent="-393700">
              <a:spcBef>
                <a:spcPts val="0"/>
              </a:spcBef>
              <a:buNone/>
            </a:pPr>
            <a:r>
              <a:rPr lang="ja-JP" altLang="en-US" sz="2200">
                <a:latin typeface="MS PGothic" panose="020B0600070205080204" pitchFamily="34" charset="-128"/>
                <a:ea typeface="MS PGothic" panose="020B0600070205080204" pitchFamily="34" charset="-128"/>
              </a:rPr>
              <a:t>　　　　⇒</a:t>
            </a:r>
            <a:r>
              <a:rPr lang="en-US" altLang="ja-JP" sz="2200" dirty="0">
                <a:latin typeface="MS PGothic" panose="020B0600070205080204" pitchFamily="34" charset="-128"/>
                <a:ea typeface="MS PGothic" panose="020B0600070205080204" pitchFamily="34" charset="-128"/>
              </a:rPr>
              <a:t> </a:t>
            </a:r>
            <a:r>
              <a:rPr lang="ja-JP" altLang="en-US" sz="2200">
                <a:latin typeface="MS PGothic" panose="020B0600070205080204" pitchFamily="34" charset="-128"/>
                <a:ea typeface="MS PGothic" panose="020B0600070205080204" pitchFamily="34" charset="-128"/>
              </a:rPr>
              <a:t>障害児入所支援の退所（家庭復帰／者居住型支援）に向けた連携</a:t>
            </a:r>
            <a:endParaRPr lang="en-US" altLang="ja-JP" sz="2200" dirty="0">
              <a:latin typeface="MS PGothic" panose="020B0600070205080204" pitchFamily="34" charset="-128"/>
              <a:ea typeface="MS PGothic" panose="020B0600070205080204" pitchFamily="34" charset="-128"/>
            </a:endParaRPr>
          </a:p>
        </p:txBody>
      </p:sp>
      <p:sp>
        <p:nvSpPr>
          <p:cNvPr id="3" name="スライド番号プレースホルダー 9">
            <a:extLst>
              <a:ext uri="{FF2B5EF4-FFF2-40B4-BE49-F238E27FC236}">
                <a16:creationId xmlns:a16="http://schemas.microsoft.com/office/drawing/2014/main" id="{D6B98C8F-E8D7-A238-DF22-1709B5F9415A}"/>
              </a:ext>
            </a:extLst>
          </p:cNvPr>
          <p:cNvSpPr>
            <a:spLocks noGrp="1"/>
          </p:cNvSpPr>
          <p:nvPr>
            <p:ph type="sldNum" sz="quarter" idx="12"/>
          </p:nvPr>
        </p:nvSpPr>
        <p:spPr>
          <a:xfrm>
            <a:off x="7594876" y="6510834"/>
            <a:ext cx="2311400" cy="380301"/>
          </a:xfrm>
        </p:spPr>
        <p:txBody>
          <a:bodyPr/>
          <a:lstStyle/>
          <a:p>
            <a:pPr>
              <a:defRPr/>
            </a:pPr>
            <a:fld id="{6EF23906-C28C-47DE-8E4F-A94606051E12}" type="slidenum">
              <a:rPr lang="en-US" altLang="ja-JP" sz="2000" smtClean="0">
                <a:solidFill>
                  <a:srgbClr val="000000"/>
                </a:solidFill>
              </a:rPr>
              <a:pPr>
                <a:defRPr/>
              </a:pPr>
              <a:t>8</a:t>
            </a:fld>
            <a:endParaRPr lang="en-US" altLang="ja-JP" sz="2000" dirty="0">
              <a:solidFill>
                <a:srgbClr val="000000"/>
              </a:solidFill>
            </a:endParaRPr>
          </a:p>
        </p:txBody>
      </p:sp>
    </p:spTree>
    <p:extLst>
      <p:ext uri="{BB962C8B-B14F-4D97-AF65-F5344CB8AC3E}">
        <p14:creationId xmlns:p14="http://schemas.microsoft.com/office/powerpoint/2010/main" val="1697044562"/>
      </p:ext>
    </p:extLst>
  </p:cSld>
  <p:clrMapOvr>
    <a:masterClrMapping/>
  </p:clrMapOvr>
</p:sld>
</file>

<file path=ppt/theme/theme1.xml><?xml version="1.0" encoding="utf-8"?>
<a:theme xmlns:a="http://schemas.openxmlformats.org/drawingml/2006/main" name="7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36804" tIns="7359" rIns="36804" bIns="7359" numCol="1" anchor="t" anchorCtr="0" compatLnSpc="1">
        <a:prstTxWarp prst="textNoShape">
          <a:avLst/>
        </a:prstTxWarp>
      </a:bodyPr>
      <a:lstStyle>
        <a:defPPr marL="119063" marR="0" indent="-119063" algn="l" defTabSz="873125" rtl="0" eaLnBrk="1" fontAlgn="base" latinLnBrk="0" hangingPunct="1">
          <a:lnSpc>
            <a:spcPct val="100000"/>
          </a:lnSpc>
          <a:spcBef>
            <a:spcPct val="0"/>
          </a:spcBef>
          <a:spcAft>
            <a:spcPct val="0"/>
          </a:spcAft>
          <a:buClrTx/>
          <a:buSzTx/>
          <a:buFontTx/>
          <a:buNone/>
          <a:tabLst/>
          <a:defRPr kumimoji="1" lang="ja-JP" altLang="en-US" sz="12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bg1"/>
        </a:solidFill>
        <a:ln w="38100" cap="flat" cmpd="sng" algn="ctr">
          <a:solidFill>
            <a:srgbClr val="FF0000"/>
          </a:solidFill>
          <a:prstDash val="solid"/>
          <a:round/>
          <a:headEnd type="none" w="med" len="med"/>
          <a:tailEnd type="triangle"/>
        </a:ln>
        <a:effectLst/>
      </a:spPr>
      <a:body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088C318-B4BA-43C0-89FF-5D45285AA726}">
  <ds:schemaRefs>
    <ds:schemaRef ds:uri="http://schemas.microsoft.com/sharepoint/v3/contenttype/forms"/>
  </ds:schemaRefs>
</ds:datastoreItem>
</file>

<file path=customXml/itemProps2.xml><?xml version="1.0" encoding="utf-8"?>
<ds:datastoreItem xmlns:ds="http://schemas.openxmlformats.org/officeDocument/2006/customXml" ds:itemID="{84B56BDC-0251-41B3-978B-6C983227F527}">
  <ds:schemaRefs>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purl.org/dc/elements/1.1/"/>
    <ds:schemaRef ds:uri="8B97BE19-CDDD-400E-817A-CFDD13F7EC12"/>
    <ds:schemaRef ds:uri="http://www.w3.org/XML/1998/namespace"/>
    <ds:schemaRef ds:uri="http://schemas.microsoft.com/office/infopath/2007/PartnerControls"/>
  </ds:schemaRefs>
</ds:datastoreItem>
</file>

<file path=customXml/itemProps3.xml><?xml version="1.0" encoding="utf-8"?>
<ds:datastoreItem xmlns:ds="http://schemas.openxmlformats.org/officeDocument/2006/customXml" ds:itemID="{90D29776-1624-4F8C-B78F-59922FABF2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51126</TotalTime>
  <Words>7493</Words>
  <Application>Microsoft Macintosh PowerPoint</Application>
  <PresentationFormat>A4 210 x 297 mm</PresentationFormat>
  <Paragraphs>726</Paragraphs>
  <Slides>34</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34</vt:i4>
      </vt:variant>
    </vt:vector>
  </HeadingPairs>
  <TitlesOfParts>
    <vt:vector size="43" baseType="lpstr">
      <vt:lpstr>ＤＨＰ平成ゴシックW5</vt:lpstr>
      <vt:lpstr>ＭＳ Ｐゴシック</vt:lpstr>
      <vt:lpstr>ＭＳ Ｐゴシック</vt:lpstr>
      <vt:lpstr>ＭＳ Ｐ明朝</vt:lpstr>
      <vt:lpstr>ＭＳ ゴシック</vt:lpstr>
      <vt:lpstr>メイリオ</vt:lpstr>
      <vt:lpstr>Arial</vt:lpstr>
      <vt:lpstr>Times New Roman</vt:lpstr>
      <vt:lpstr>7_標準デザイン</vt:lpstr>
      <vt:lpstr>支援内容のチェックと マネジメントの実際 </vt:lpstr>
      <vt:lpstr>標準プログラムにおける 獲得目標</vt:lpstr>
      <vt:lpstr>講義内容の項目と解説</vt:lpstr>
      <vt:lpstr>都道府県研修で本講義を実施する際 に検討して欲しいこと</vt:lpstr>
      <vt:lpstr>PowerPoint プレゼンテーション</vt:lpstr>
      <vt:lpstr>（１）これまでの各講義・演習の概要・ポイント</vt:lpstr>
      <vt:lpstr>PowerPoint プレゼンテーション</vt:lpstr>
      <vt:lpstr>PowerPoint プレゼンテーション</vt:lpstr>
      <vt:lpstr>（２）その他追加・再確認事項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③障害児入所支援における連携 【追加】</vt:lpstr>
      <vt:lpstr>PowerPoint プレゼンテーション</vt:lpstr>
      <vt:lpstr>PowerPoint プレゼンテーション</vt:lpstr>
      <vt:lpstr>PowerPoint プレゼンテーション</vt:lpstr>
      <vt:lpstr>自己点検をしましょう</vt:lpstr>
      <vt:lpstr>PowerPoint プレゼンテーション</vt:lpstr>
      <vt:lpstr>PowerPoint プレゼンテーション</vt:lpstr>
      <vt:lpstr>PowerPoint プレゼンテーション</vt:lpstr>
      <vt:lpstr>PowerPoint プレゼンテーション</vt:lpstr>
      <vt:lpstr>実際に近い支援提供のプロセス①</vt:lpstr>
      <vt:lpstr>実際に近い支援提供のプロセス②</vt:lpstr>
      <vt:lpstr>支援提供プロセスの連携イメージ</vt:lpstr>
      <vt:lpstr>PowerPoint プレゼンテーション</vt:lpstr>
      <vt:lpstr>支援提供のプロセスに沿って現状を確認しましょう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地域ごとに情報共有し、検討しましょう</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緊急に措置すべき事項</dc:title>
  <dc:creator>厚生労働省ネットワークシステム</dc:creator>
  <cp:lastModifiedBy>jp1165</cp:lastModifiedBy>
  <cp:revision>1924</cp:revision>
  <cp:lastPrinted>2022-08-01T11:02:11Z</cp:lastPrinted>
  <dcterms:created xsi:type="dcterms:W3CDTF">2007-11-14T00:37:22Z</dcterms:created>
  <dcterms:modified xsi:type="dcterms:W3CDTF">2023-09-23T16:57:36Z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ibunrui">
    <vt:lpwstr/>
  </property>
  <property fmtid="{D5CDD505-2E9C-101B-9397-08002B2CF9AE}" pid="3" name="Syoubunrui">
    <vt:lpwstr/>
  </property>
  <property fmtid="{D5CDD505-2E9C-101B-9397-08002B2CF9AE}" pid="4" name="Sakuseibi">
    <vt:lpwstr/>
  </property>
  <property fmtid="{D5CDD505-2E9C-101B-9397-08002B2CF9AE}" pid="5" name="Hozonkikanmeisyou">
    <vt:lpwstr/>
  </property>
  <property fmtid="{D5CDD505-2E9C-101B-9397-08002B2CF9AE}" pid="6" name="Hozonkikanmanryoubi">
    <vt:lpwstr/>
  </property>
  <property fmtid="{D5CDD505-2E9C-101B-9397-08002B2CF9AE}" pid="7" name="Yobi01">
    <vt:lpwstr/>
  </property>
  <property fmtid="{D5CDD505-2E9C-101B-9397-08002B2CF9AE}" pid="8" name="Gyouseibunnsyo">
    <vt:lpwstr/>
  </property>
  <property fmtid="{D5CDD505-2E9C-101B-9397-08002B2CF9AE}" pid="9" name="ChuubunruiID">
    <vt:lpwstr/>
  </property>
  <property fmtid="{D5CDD505-2E9C-101B-9397-08002B2CF9AE}" pid="10" name="Yobi03">
    <vt:lpwstr/>
  </property>
  <property fmtid="{D5CDD505-2E9C-101B-9397-08002B2CF9AE}" pid="11" name="Chuubunrui">
    <vt:lpwstr/>
  </property>
  <property fmtid="{D5CDD505-2E9C-101B-9397-08002B2CF9AE}" pid="12" name="Sakuseika">
    <vt:lpwstr/>
  </property>
  <property fmtid="{D5CDD505-2E9C-101B-9397-08002B2CF9AE}" pid="13" name="SyoubunruiID">
    <vt:lpwstr/>
  </property>
  <property fmtid="{D5CDD505-2E9C-101B-9397-08002B2CF9AE}" pid="14" name="Renkei">
    <vt:lpwstr/>
  </property>
  <property fmtid="{D5CDD505-2E9C-101B-9397-08002B2CF9AE}" pid="15" name="Flag01">
    <vt:lpwstr/>
  </property>
  <property fmtid="{D5CDD505-2E9C-101B-9397-08002B2CF9AE}" pid="16" name="Kakuteisyori">
    <vt:lpwstr/>
  </property>
  <property fmtid="{D5CDD505-2E9C-101B-9397-08002B2CF9AE}" pid="17" name="DaibunruiID">
    <vt:lpwstr/>
  </property>
  <property fmtid="{D5CDD505-2E9C-101B-9397-08002B2CF9AE}" pid="18" name="GyouseibunsyoID">
    <vt:lpwstr/>
  </property>
  <property fmtid="{D5CDD505-2E9C-101B-9397-08002B2CF9AE}" pid="19" name="Yobi02">
    <vt:lpwstr/>
  </property>
</Properties>
</file>